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2"/>
  </p:notesMasterIdLst>
  <p:sldIdLst>
    <p:sldId id="256" r:id="rId2"/>
    <p:sldId id="257" r:id="rId3"/>
    <p:sldId id="347" r:id="rId4"/>
    <p:sldId id="351" r:id="rId5"/>
    <p:sldId id="360" r:id="rId6"/>
    <p:sldId id="352" r:id="rId7"/>
    <p:sldId id="354" r:id="rId8"/>
    <p:sldId id="258" r:id="rId9"/>
    <p:sldId id="259" r:id="rId10"/>
    <p:sldId id="358" r:id="rId11"/>
    <p:sldId id="359" r:id="rId12"/>
    <p:sldId id="260" r:id="rId13"/>
    <p:sldId id="261" r:id="rId14"/>
    <p:sldId id="262" r:id="rId15"/>
    <p:sldId id="267" r:id="rId16"/>
    <p:sldId id="268" r:id="rId17"/>
    <p:sldId id="363" r:id="rId18"/>
    <p:sldId id="263" r:id="rId19"/>
    <p:sldId id="345" r:id="rId20"/>
    <p:sldId id="264" r:id="rId21"/>
    <p:sldId id="266" r:id="rId22"/>
    <p:sldId id="265" r:id="rId23"/>
    <p:sldId id="271" r:id="rId24"/>
    <p:sldId id="272" r:id="rId25"/>
    <p:sldId id="273" r:id="rId26"/>
    <p:sldId id="362" r:id="rId27"/>
    <p:sldId id="275" r:id="rId28"/>
    <p:sldId id="276" r:id="rId29"/>
    <p:sldId id="277" r:id="rId30"/>
    <p:sldId id="278" r:id="rId31"/>
    <p:sldId id="279" r:id="rId32"/>
    <p:sldId id="280" r:id="rId33"/>
    <p:sldId id="281" r:id="rId34"/>
    <p:sldId id="282" r:id="rId35"/>
    <p:sldId id="346"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65" r:id="rId58"/>
    <p:sldId id="304" r:id="rId59"/>
    <p:sldId id="305" r:id="rId60"/>
    <p:sldId id="306" r:id="rId61"/>
    <p:sldId id="307" r:id="rId62"/>
    <p:sldId id="308" r:id="rId63"/>
    <p:sldId id="309" r:id="rId64"/>
    <p:sldId id="310" r:id="rId65"/>
    <p:sldId id="311" r:id="rId66"/>
    <p:sldId id="312" r:id="rId67"/>
    <p:sldId id="313" r:id="rId68"/>
    <p:sldId id="314" r:id="rId69"/>
    <p:sldId id="315" r:id="rId70"/>
    <p:sldId id="316" r:id="rId71"/>
    <p:sldId id="317" r:id="rId72"/>
    <p:sldId id="318" r:id="rId73"/>
    <p:sldId id="319" r:id="rId74"/>
    <p:sldId id="322" r:id="rId75"/>
    <p:sldId id="321" r:id="rId76"/>
    <p:sldId id="323" r:id="rId77"/>
    <p:sldId id="324" r:id="rId78"/>
    <p:sldId id="325" r:id="rId79"/>
    <p:sldId id="326" r:id="rId80"/>
    <p:sldId id="327" r:id="rId81"/>
    <p:sldId id="328" r:id="rId82"/>
    <p:sldId id="329" r:id="rId83"/>
    <p:sldId id="330" r:id="rId84"/>
    <p:sldId id="331" r:id="rId85"/>
    <p:sldId id="332" r:id="rId86"/>
    <p:sldId id="333" r:id="rId87"/>
    <p:sldId id="334" r:id="rId88"/>
    <p:sldId id="335" r:id="rId89"/>
    <p:sldId id="336" r:id="rId90"/>
    <p:sldId id="341" r:id="rId91"/>
    <p:sldId id="337" r:id="rId92"/>
    <p:sldId id="364" r:id="rId93"/>
    <p:sldId id="338" r:id="rId94"/>
    <p:sldId id="339" r:id="rId95"/>
    <p:sldId id="270" r:id="rId96"/>
    <p:sldId id="340" r:id="rId97"/>
    <p:sldId id="348" r:id="rId98"/>
    <p:sldId id="349" r:id="rId99"/>
    <p:sldId id="350" r:id="rId100"/>
    <p:sldId id="353" r:id="rId101"/>
    <p:sldId id="355" r:id="rId102"/>
    <p:sldId id="356" r:id="rId103"/>
    <p:sldId id="357" r:id="rId104"/>
    <p:sldId id="361" r:id="rId105"/>
    <p:sldId id="320" r:id="rId106"/>
    <p:sldId id="342" r:id="rId107"/>
    <p:sldId id="344" r:id="rId108"/>
    <p:sldId id="343" r:id="rId109"/>
    <p:sldId id="269" r:id="rId110"/>
    <p:sldId id="274" r:id="rId1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018"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74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21D52D-CE6D-4E2D-AF85-DC913A35A1F4}" type="datetimeFigureOut">
              <a:rPr lang="en-US" smtClean="0"/>
              <a:pPr/>
              <a:t>8/18/2019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DD3412-A784-4A2D-8A08-4D034468DE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How do we do</a:t>
            </a:r>
            <a:r>
              <a:rPr lang="en-US" baseline="0" dirty="0"/>
              <a:t> it?</a:t>
            </a:r>
            <a:endParaRPr lang="en-US" dirty="0"/>
          </a:p>
        </p:txBody>
      </p:sp>
      <p:sp>
        <p:nvSpPr>
          <p:cNvPr id="4" name="Slide Number Placeholder 3"/>
          <p:cNvSpPr>
            <a:spLocks noGrp="1"/>
          </p:cNvSpPr>
          <p:nvPr>
            <p:ph type="sldNum" sz="quarter" idx="10"/>
          </p:nvPr>
        </p:nvSpPr>
        <p:spPr/>
        <p:txBody>
          <a:bodyPr/>
          <a:lstStyle/>
          <a:p>
            <a:fld id="{C6D33EB1-E8C3-4AF7-8E33-F1854B470789}" type="slidenum">
              <a:rPr lang="en-US" smtClean="0"/>
              <a:pPr/>
              <a:t>10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 arbitrary </a:t>
            </a:r>
          </a:p>
        </p:txBody>
      </p:sp>
      <p:sp>
        <p:nvSpPr>
          <p:cNvPr id="4" name="Slide Number Placeholder 3"/>
          <p:cNvSpPr>
            <a:spLocks noGrp="1"/>
          </p:cNvSpPr>
          <p:nvPr>
            <p:ph type="sldNum" sz="quarter" idx="10"/>
          </p:nvPr>
        </p:nvSpPr>
        <p:spPr/>
        <p:txBody>
          <a:bodyPr/>
          <a:lstStyle/>
          <a:p>
            <a:fld id="{C6D33EB1-E8C3-4AF7-8E33-F1854B470789}" type="slidenum">
              <a:rPr lang="en-US" smtClean="0"/>
              <a:pPr/>
              <a:t>23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 defined the profile of the graduates by articulating precisely a series of attributes, and NBA’s Pos are derived from these attributes.</a:t>
            </a:r>
          </a:p>
        </p:txBody>
      </p:sp>
      <p:sp>
        <p:nvSpPr>
          <p:cNvPr id="4" name="Slide Number Placeholder 3"/>
          <p:cNvSpPr>
            <a:spLocks noGrp="1"/>
          </p:cNvSpPr>
          <p:nvPr>
            <p:ph type="sldNum" sz="quarter" idx="10"/>
          </p:nvPr>
        </p:nvSpPr>
        <p:spPr/>
        <p:txBody>
          <a:bodyPr/>
          <a:lstStyle/>
          <a:p>
            <a:fld id="{539A9447-1D4A-47C2-ABD6-7948A3A2881F}" type="slidenum">
              <a:rPr lang="en-US" smtClean="0"/>
              <a:pPr/>
              <a:t>24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343A7E4-0A36-4C57-9390-EE9ABF211E46}" type="slidenum">
              <a:rPr lang="en-US"/>
              <a:pPr/>
              <a:t>26</a:t>
            </a:fld>
            <a:endParaRPr lang="en-US"/>
          </a:p>
        </p:txBody>
      </p:sp>
      <p:sp>
        <p:nvSpPr>
          <p:cNvPr id="604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8B07416E-EE08-4C2D-8422-F320057BD029}" type="slidenum">
              <a:rPr lang="en-US" sz="1200"/>
              <a:pPr algn="r"/>
              <a:t>26</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p:txBody>
          <a:bodyPr lIns="91435" tIns="45718" rIns="91435" bIns="45718"/>
          <a:lstStyle/>
          <a:p>
            <a:r>
              <a:rPr lang="en-US"/>
              <a:t>Criteria 2</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there will be many</a:t>
            </a:r>
            <a:r>
              <a:rPr lang="en-US" baseline="0" dirty="0"/>
              <a:t> points that are to all; and then the differences.</a:t>
            </a:r>
            <a:endParaRPr lang="en-US" dirty="0"/>
          </a:p>
        </p:txBody>
      </p:sp>
      <p:sp>
        <p:nvSpPr>
          <p:cNvPr id="4" name="Slide Number Placeholder 3"/>
          <p:cNvSpPr>
            <a:spLocks noGrp="1"/>
          </p:cNvSpPr>
          <p:nvPr>
            <p:ph type="sldNum" sz="quarter" idx="10"/>
          </p:nvPr>
        </p:nvSpPr>
        <p:spPr/>
        <p:txBody>
          <a:bodyPr/>
          <a:lstStyle/>
          <a:p>
            <a:fld id="{5ACB30E9-E164-405B-829C-DD1579286AD6}" type="slidenum">
              <a:rPr lang="en-US" smtClean="0"/>
              <a:pPr/>
              <a:t>33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Making choices is not straightforward.  First, to determine; what</a:t>
            </a:r>
            <a:r>
              <a:rPr lang="en-US" baseline="0" dirty="0"/>
              <a:t> are the options available – open ended. </a:t>
            </a:r>
            <a:r>
              <a:rPr lang="en-US" dirty="0"/>
              <a:t> It requires some experience, understanding,, engineering knowledge ability weigh,</a:t>
            </a:r>
            <a:r>
              <a:rPr lang="en-US" baseline="0" dirty="0"/>
              <a:t> often conflicting factors</a:t>
            </a:r>
            <a:r>
              <a:rPr lang="en-US" dirty="0"/>
              <a:t>- that is why  it becomes a complex engineering problem</a:t>
            </a:r>
          </a:p>
        </p:txBody>
      </p:sp>
      <p:sp>
        <p:nvSpPr>
          <p:cNvPr id="4" name="Slide Number Placeholder 3"/>
          <p:cNvSpPr>
            <a:spLocks noGrp="1"/>
          </p:cNvSpPr>
          <p:nvPr>
            <p:ph type="sldNum" sz="quarter" idx="10"/>
          </p:nvPr>
        </p:nvSpPr>
        <p:spPr/>
        <p:txBody>
          <a:bodyPr/>
          <a:lstStyle/>
          <a:p>
            <a:fld id="{C5562BD5-E36C-47D5-995E-5EAF53C899AB}" type="slidenum">
              <a:rPr lang="en-US" smtClean="0"/>
              <a:pPr/>
              <a:t>36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99F5D6C-FE0A-438C-A9D1-D2B6A251E201}" type="slidenum">
              <a:rPr lang="en-US"/>
              <a:pPr/>
              <a:t>46</a:t>
            </a:fld>
            <a:endParaRPr lang="en-US"/>
          </a:p>
        </p:txBody>
      </p:sp>
      <p:sp>
        <p:nvSpPr>
          <p:cNvPr id="839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23F66692-8B66-4A98-A350-ADAABB947A19}" type="slidenum">
              <a:rPr lang="en-US" sz="1200"/>
              <a:pPr algn="r"/>
              <a:t>46</a:t>
            </a:fld>
            <a:endParaRPr 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p:txBody>
          <a:bodyPr lIns="91435" tIns="45718" rIns="91435" bIns="45718"/>
          <a:lstStyle/>
          <a:p>
            <a:r>
              <a:rPr lang="en-US"/>
              <a:t>There is considerable difference between planning of this matrix, and evaluation of it’s attainment.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E01BC07-5ABE-47EE-84F7-D15A098B5E87}" type="slidenum">
              <a:rPr lang="en-US"/>
              <a:pPr/>
              <a:t>47</a:t>
            </a:fld>
            <a:endParaRPr lang="en-US"/>
          </a:p>
        </p:txBody>
      </p:sp>
      <p:sp>
        <p:nvSpPr>
          <p:cNvPr id="409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718D1939-F633-45D7-9203-88664B53A05E}" type="slidenum">
              <a:rPr lang="en-US" sz="1200"/>
              <a:pPr algn="r"/>
              <a:t>47</a:t>
            </a:fld>
            <a:endParaRPr 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p:txBody>
          <a:bodyPr lIns="91435" tIns="45718" rIns="91435" bIns="45718"/>
          <a:lstStyle/>
          <a:p>
            <a:r>
              <a:rPr lang="en-US"/>
              <a:t>There is considerable difference between planning of this matrix, and evaluation of it’s attainment.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Avichal</a:t>
            </a:r>
            <a:r>
              <a:rPr lang="en-US" dirty="0"/>
              <a:t>*</a:t>
            </a:r>
          </a:p>
        </p:txBody>
      </p:sp>
      <p:sp>
        <p:nvSpPr>
          <p:cNvPr id="4" name="Slide Number Placeholder 3"/>
          <p:cNvSpPr>
            <a:spLocks noGrp="1"/>
          </p:cNvSpPr>
          <p:nvPr>
            <p:ph type="sldNum" sz="quarter" idx="10"/>
          </p:nvPr>
        </p:nvSpPr>
        <p:spPr/>
        <p:txBody>
          <a:bodyPr/>
          <a:lstStyle/>
          <a:p>
            <a:fld id="{BF057B2D-4ACD-4945-A3E9-321EAA658FF5}" type="slidenum">
              <a:rPr lang="en-US" smtClean="0"/>
              <a:pPr/>
              <a:t>53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58CE9A-B580-4CFB-8C40-48CE41BBBE08}" type="slidenum">
              <a:rPr lang="en-US" smtClean="0"/>
              <a:pPr/>
              <a:t>56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0B151E-0818-4873-870F-B8152526A37D}" type="slidenum">
              <a:rPr lang="en-US" smtClean="0"/>
              <a:pPr/>
              <a:t>59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make consistent and objective we need criteria to base the judgment. It should not depend on who</a:t>
            </a:r>
            <a:r>
              <a:rPr lang="en-US" baseline="0" dirty="0"/>
              <a:t> are the Evaluators.</a:t>
            </a:r>
            <a:endParaRPr lang="en-US" dirty="0"/>
          </a:p>
        </p:txBody>
      </p:sp>
      <p:sp>
        <p:nvSpPr>
          <p:cNvPr id="4" name="Slide Number Placeholder 3"/>
          <p:cNvSpPr>
            <a:spLocks noGrp="1"/>
          </p:cNvSpPr>
          <p:nvPr>
            <p:ph type="sldNum" sz="quarter" idx="10"/>
          </p:nvPr>
        </p:nvSpPr>
        <p:spPr/>
        <p:txBody>
          <a:bodyPr/>
          <a:lstStyle/>
          <a:p>
            <a:fld id="{D009507C-283B-4398-878A-501A0BBE5A4B}" type="slidenum">
              <a:rPr lang="en-US" smtClean="0"/>
              <a:pPr/>
              <a:t>13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562BD5-E36C-47D5-995E-5EAF53C899AB}" type="slidenum">
              <a:rPr lang="en-US" smtClean="0"/>
              <a:pPr/>
              <a:t>60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 is a closed system and conservation laws are applicable.</a:t>
            </a:r>
          </a:p>
        </p:txBody>
      </p:sp>
      <p:sp>
        <p:nvSpPr>
          <p:cNvPr id="4" name="Slide Number Placeholder 3"/>
          <p:cNvSpPr>
            <a:spLocks noGrp="1"/>
          </p:cNvSpPr>
          <p:nvPr>
            <p:ph type="sldNum" sz="quarter" idx="10"/>
          </p:nvPr>
        </p:nvSpPr>
        <p:spPr/>
        <p:txBody>
          <a:bodyPr/>
          <a:lstStyle/>
          <a:p>
            <a:fld id="{C5562BD5-E36C-47D5-995E-5EAF53C899AB}" type="slidenum">
              <a:rPr lang="en-US" smtClean="0"/>
              <a:pPr/>
              <a:t>62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it knowledge of “engineering specialization”. COs</a:t>
            </a:r>
            <a:r>
              <a:rPr lang="en-US" baseline="0" dirty="0"/>
              <a:t> can be many permutation combination. Not the entire PO may appear in a single CO.</a:t>
            </a:r>
            <a:endParaRPr lang="en-US" dirty="0"/>
          </a:p>
        </p:txBody>
      </p:sp>
      <p:sp>
        <p:nvSpPr>
          <p:cNvPr id="4" name="Slide Number Placeholder 3"/>
          <p:cNvSpPr>
            <a:spLocks noGrp="1"/>
          </p:cNvSpPr>
          <p:nvPr>
            <p:ph type="sldNum" sz="quarter" idx="10"/>
          </p:nvPr>
        </p:nvSpPr>
        <p:spPr/>
        <p:txBody>
          <a:bodyPr/>
          <a:lstStyle/>
          <a:p>
            <a:fld id="{C5562BD5-E36C-47D5-995E-5EAF53C899AB}" type="slidenum">
              <a:rPr lang="en-US" smtClean="0"/>
              <a:pPr/>
              <a:t>66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hard core engineering.</a:t>
            </a:r>
          </a:p>
        </p:txBody>
      </p:sp>
      <p:sp>
        <p:nvSpPr>
          <p:cNvPr id="4" name="Slide Number Placeholder 3"/>
          <p:cNvSpPr>
            <a:spLocks noGrp="1"/>
          </p:cNvSpPr>
          <p:nvPr>
            <p:ph type="sldNum" sz="quarter" idx="10"/>
          </p:nvPr>
        </p:nvSpPr>
        <p:spPr/>
        <p:txBody>
          <a:bodyPr/>
          <a:lstStyle/>
          <a:p>
            <a:fld id="{BF057B2D-4ACD-4945-A3E9-321EAA658FF5}" type="slidenum">
              <a:rPr lang="en-US" smtClean="0"/>
              <a:pPr/>
              <a:t>67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Student may use electronics handbook. Reach different parts of a PO in different ways.</a:t>
            </a:r>
          </a:p>
        </p:txBody>
      </p:sp>
      <p:sp>
        <p:nvSpPr>
          <p:cNvPr id="4" name="Slide Number Placeholder 3"/>
          <p:cNvSpPr>
            <a:spLocks noGrp="1"/>
          </p:cNvSpPr>
          <p:nvPr>
            <p:ph type="sldNum" sz="quarter" idx="10"/>
          </p:nvPr>
        </p:nvSpPr>
        <p:spPr/>
        <p:txBody>
          <a:bodyPr/>
          <a:lstStyle/>
          <a:p>
            <a:fld id="{C5562BD5-E36C-47D5-995E-5EAF53C899AB}" type="slidenum">
              <a:rPr lang="en-US" smtClean="0"/>
              <a:pPr/>
              <a:t>68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Student may use electronics handbook. Reach different parts of a PO in different ways.</a:t>
            </a:r>
          </a:p>
        </p:txBody>
      </p:sp>
      <p:sp>
        <p:nvSpPr>
          <p:cNvPr id="4" name="Slide Number Placeholder 3"/>
          <p:cNvSpPr>
            <a:spLocks noGrp="1"/>
          </p:cNvSpPr>
          <p:nvPr>
            <p:ph type="sldNum" sz="quarter" idx="10"/>
          </p:nvPr>
        </p:nvSpPr>
        <p:spPr/>
        <p:txBody>
          <a:bodyPr/>
          <a:lstStyle/>
          <a:p>
            <a:fld id="{C5562BD5-E36C-47D5-995E-5EAF53C899AB}" type="slidenum">
              <a:rPr lang="en-US" smtClean="0"/>
              <a:pPr/>
              <a:t>70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Typically</a:t>
            </a:r>
          </a:p>
        </p:txBody>
      </p:sp>
      <p:sp>
        <p:nvSpPr>
          <p:cNvPr id="4" name="Slide Number Placeholder 3"/>
          <p:cNvSpPr>
            <a:spLocks noGrp="1"/>
          </p:cNvSpPr>
          <p:nvPr>
            <p:ph type="sldNum" sz="quarter" idx="10"/>
          </p:nvPr>
        </p:nvSpPr>
        <p:spPr/>
        <p:txBody>
          <a:bodyPr/>
          <a:lstStyle/>
          <a:p>
            <a:fld id="{C6D33EB1-E8C3-4AF7-8E33-F1854B470789}" type="slidenum">
              <a:rPr lang="en-US" smtClean="0"/>
              <a:pPr/>
              <a:t>78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Delivery of contents: Example- a blast furnace, Cut-out of a DG</a:t>
            </a:r>
            <a:r>
              <a:rPr lang="en-US" baseline="0" dirty="0"/>
              <a:t> gear box. Or, in my course on electronic circuit design repeatedly small design tasks are given so that design experience builds up. It could also be a part of the lab.</a:t>
            </a:r>
            <a:endParaRPr lang="en-US" dirty="0"/>
          </a:p>
        </p:txBody>
      </p:sp>
      <p:sp>
        <p:nvSpPr>
          <p:cNvPr id="4" name="Slide Number Placeholder 3"/>
          <p:cNvSpPr>
            <a:spLocks noGrp="1"/>
          </p:cNvSpPr>
          <p:nvPr>
            <p:ph type="sldNum" sz="quarter" idx="10"/>
          </p:nvPr>
        </p:nvSpPr>
        <p:spPr/>
        <p:txBody>
          <a:bodyPr/>
          <a:lstStyle/>
          <a:p>
            <a:fld id="{539A9447-1D4A-47C2-ABD6-7948A3A2881F}" type="slidenum">
              <a:rPr lang="en-US" smtClean="0"/>
              <a:pPr/>
              <a:t>87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Delivery of contents: Example- a blast furnace, Cut-out of a DG</a:t>
            </a:r>
            <a:r>
              <a:rPr lang="en-US" baseline="0" dirty="0"/>
              <a:t> gear box. Or, in my course on electronic circuit design repeatedly small design tasks are given so that design experience builds up. It could also be a part of the lab.</a:t>
            </a:r>
            <a:endParaRPr lang="en-US" dirty="0"/>
          </a:p>
        </p:txBody>
      </p:sp>
      <p:sp>
        <p:nvSpPr>
          <p:cNvPr id="4" name="Slide Number Placeholder 3"/>
          <p:cNvSpPr>
            <a:spLocks noGrp="1"/>
          </p:cNvSpPr>
          <p:nvPr>
            <p:ph type="sldNum" sz="quarter" idx="10"/>
          </p:nvPr>
        </p:nvSpPr>
        <p:spPr/>
        <p:txBody>
          <a:bodyPr/>
          <a:lstStyle/>
          <a:p>
            <a:fld id="{539A9447-1D4A-47C2-ABD6-7948A3A2881F}" type="slidenum">
              <a:rPr lang="en-US" smtClean="0"/>
              <a:pPr/>
              <a:t>88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Delivery of contents: Example- a blast furnace, Cut-out of a DG</a:t>
            </a:r>
            <a:r>
              <a:rPr lang="en-US" baseline="0" dirty="0"/>
              <a:t> gear box. Or, in my course on electronic circuit design repeatedly small design tasks are given so that design experience builds up. It could also be a part of the lab.</a:t>
            </a:r>
            <a:endParaRPr lang="en-US" dirty="0"/>
          </a:p>
        </p:txBody>
      </p:sp>
      <p:sp>
        <p:nvSpPr>
          <p:cNvPr id="4" name="Slide Number Placeholder 3"/>
          <p:cNvSpPr>
            <a:spLocks noGrp="1"/>
          </p:cNvSpPr>
          <p:nvPr>
            <p:ph type="sldNum" sz="quarter" idx="10"/>
          </p:nvPr>
        </p:nvSpPr>
        <p:spPr/>
        <p:txBody>
          <a:bodyPr/>
          <a:lstStyle/>
          <a:p>
            <a:fld id="{539A9447-1D4A-47C2-ABD6-7948A3A2881F}" type="slidenum">
              <a:rPr lang="en-US" smtClean="0"/>
              <a:pPr/>
              <a:t>89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Criteria is your rule book. You examine evidence only in the light of these criteria and then arrive at a judgment. Why this slide? Because, your judgment has to be on the basis of criteria</a:t>
            </a:r>
            <a:r>
              <a:rPr lang="en-US" baseline="0" dirty="0"/>
              <a:t> and on the evidence available. Not on any perceptions. This brings in uniformity. Does not depend upon the individual evaluator.</a:t>
            </a:r>
            <a:endParaRPr lang="en-US" dirty="0"/>
          </a:p>
        </p:txBody>
      </p:sp>
      <p:sp>
        <p:nvSpPr>
          <p:cNvPr id="4" name="Slide Number Placeholder 3"/>
          <p:cNvSpPr>
            <a:spLocks noGrp="1"/>
          </p:cNvSpPr>
          <p:nvPr>
            <p:ph type="sldNum" sz="quarter" idx="10"/>
          </p:nvPr>
        </p:nvSpPr>
        <p:spPr/>
        <p:txBody>
          <a:bodyPr/>
          <a:lstStyle/>
          <a:p>
            <a:fld id="{120B151E-0818-4873-870F-B8152526A37D}" type="slidenum">
              <a:rPr lang="en-US" smtClean="0"/>
              <a:pPr/>
              <a:t>14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mn-lt"/>
                <a:ea typeface="+mn-ea"/>
                <a:cs typeface="+mn-cs"/>
              </a:rPr>
              <a:t>While all attributes are important, individual attributes are not necessarily of equal weight. </a:t>
            </a:r>
            <a:endParaRPr lang="en-US" dirty="0"/>
          </a:p>
        </p:txBody>
      </p:sp>
      <p:sp>
        <p:nvSpPr>
          <p:cNvPr id="4" name="Slide Number Placeholder 3"/>
          <p:cNvSpPr>
            <a:spLocks noGrp="1"/>
          </p:cNvSpPr>
          <p:nvPr>
            <p:ph type="sldNum" sz="quarter" idx="10"/>
          </p:nvPr>
        </p:nvSpPr>
        <p:spPr/>
        <p:txBody>
          <a:bodyPr/>
          <a:lstStyle/>
          <a:p>
            <a:fld id="{C6D33EB1-E8C3-4AF7-8E33-F1854B470789}" type="slidenum">
              <a:rPr lang="en-US" smtClean="0"/>
              <a:pPr/>
              <a:t>95</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Twin question marks. In OBE we answer both the questions. What do</a:t>
            </a:r>
            <a:r>
              <a:rPr lang="en-US" baseline="0" dirty="0"/>
              <a:t> we understand by “Good” and then determine How Good?</a:t>
            </a:r>
            <a:endParaRPr lang="en-US" dirty="0"/>
          </a:p>
        </p:txBody>
      </p:sp>
      <p:sp>
        <p:nvSpPr>
          <p:cNvPr id="4" name="Slide Number Placeholder 3"/>
          <p:cNvSpPr>
            <a:spLocks noGrp="1"/>
          </p:cNvSpPr>
          <p:nvPr>
            <p:ph type="sldNum" sz="quarter" idx="10"/>
          </p:nvPr>
        </p:nvSpPr>
        <p:spPr/>
        <p:txBody>
          <a:bodyPr/>
          <a:lstStyle/>
          <a:p>
            <a:fld id="{C6D33EB1-E8C3-4AF7-8E33-F1854B470789}" type="slidenum">
              <a:rPr lang="en-US" smtClean="0"/>
              <a:pPr/>
              <a:t>97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PC and PO are completely different in their roles.</a:t>
            </a:r>
          </a:p>
        </p:txBody>
      </p:sp>
      <p:sp>
        <p:nvSpPr>
          <p:cNvPr id="4" name="Slide Number Placeholder 3"/>
          <p:cNvSpPr>
            <a:spLocks noGrp="1"/>
          </p:cNvSpPr>
          <p:nvPr>
            <p:ph type="sldNum" sz="quarter" idx="10"/>
          </p:nvPr>
        </p:nvSpPr>
        <p:spPr/>
        <p:txBody>
          <a:bodyPr/>
          <a:lstStyle/>
          <a:p>
            <a:fld id="{D009507C-283B-4398-878A-501A0BBE5A4B}" type="slidenum">
              <a:rPr lang="en-US" smtClean="0"/>
              <a:pPr/>
              <a:t>104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How do we do</a:t>
            </a:r>
            <a:r>
              <a:rPr lang="en-US" baseline="0" dirty="0"/>
              <a:t> it?</a:t>
            </a:r>
            <a:endParaRPr lang="en-US" dirty="0"/>
          </a:p>
        </p:txBody>
      </p:sp>
      <p:sp>
        <p:nvSpPr>
          <p:cNvPr id="4" name="Slide Number Placeholder 3"/>
          <p:cNvSpPr>
            <a:spLocks noGrp="1"/>
          </p:cNvSpPr>
          <p:nvPr>
            <p:ph type="sldNum" sz="quarter" idx="10"/>
          </p:nvPr>
        </p:nvSpPr>
        <p:spPr/>
        <p:txBody>
          <a:bodyPr/>
          <a:lstStyle/>
          <a:p>
            <a:fld id="{C6D33EB1-E8C3-4AF7-8E33-F1854B470789}" type="slidenum">
              <a:rPr lang="en-US" smtClean="0"/>
              <a:pPr/>
              <a:t>109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343A7E4-0A36-4C57-9390-EE9ABF211E46}" type="slidenum">
              <a:rPr lang="en-US"/>
              <a:pPr/>
              <a:t>110</a:t>
            </a:fld>
            <a:endParaRPr lang="en-US"/>
          </a:p>
        </p:txBody>
      </p:sp>
      <p:sp>
        <p:nvSpPr>
          <p:cNvPr id="604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8B07416E-EE08-4C2D-8422-F320057BD029}" type="slidenum">
              <a:rPr lang="en-US" sz="1200"/>
              <a:pPr algn="r"/>
              <a:t>110</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p:txBody>
          <a:bodyPr lIns="91435" tIns="45718" rIns="91435" bIns="45718"/>
          <a:lstStyle/>
          <a:p>
            <a:r>
              <a:rPr lang="en-US"/>
              <a:t>Criteria 2</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PC and PO are completely different in their roles.</a:t>
            </a:r>
          </a:p>
        </p:txBody>
      </p:sp>
      <p:sp>
        <p:nvSpPr>
          <p:cNvPr id="4" name="Slide Number Placeholder 3"/>
          <p:cNvSpPr>
            <a:spLocks noGrp="1"/>
          </p:cNvSpPr>
          <p:nvPr>
            <p:ph type="sldNum" sz="quarter" idx="10"/>
          </p:nvPr>
        </p:nvSpPr>
        <p:spPr/>
        <p:txBody>
          <a:bodyPr/>
          <a:lstStyle/>
          <a:p>
            <a:fld id="{D009507C-283B-4398-878A-501A0BBE5A4B}"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Twin question marks. In OBE we answer both the questions. What do</a:t>
            </a:r>
            <a:r>
              <a:rPr lang="en-US" baseline="0" dirty="0"/>
              <a:t> we understand by “Good” and then determine How Good?</a:t>
            </a:r>
            <a:endParaRPr lang="en-US" dirty="0"/>
          </a:p>
        </p:txBody>
      </p:sp>
      <p:sp>
        <p:nvSpPr>
          <p:cNvPr id="4" name="Slide Number Placeholder 3"/>
          <p:cNvSpPr>
            <a:spLocks noGrp="1"/>
          </p:cNvSpPr>
          <p:nvPr>
            <p:ph type="sldNum" sz="quarter" idx="10"/>
          </p:nvPr>
        </p:nvSpPr>
        <p:spPr/>
        <p:txBody>
          <a:bodyPr/>
          <a:lstStyle/>
          <a:p>
            <a:fld id="{C6D33EB1-E8C3-4AF7-8E33-F1854B470789}" type="slidenum">
              <a:rPr lang="en-US" smtClean="0"/>
              <a:pPr/>
              <a:t>16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Term in an introductory slide</a:t>
            </a:r>
          </a:p>
        </p:txBody>
      </p:sp>
      <p:sp>
        <p:nvSpPr>
          <p:cNvPr id="4" name="Slide Number Placeholder 3"/>
          <p:cNvSpPr>
            <a:spLocks noGrp="1"/>
          </p:cNvSpPr>
          <p:nvPr>
            <p:ph type="sldNum" sz="quarter" idx="10"/>
          </p:nvPr>
        </p:nvSpPr>
        <p:spPr/>
        <p:txBody>
          <a:bodyPr/>
          <a:lstStyle/>
          <a:p>
            <a:fld id="{9BDD3412-A784-4A2D-8A08-4D034468DEDE}"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is</a:t>
            </a:r>
            <a:r>
              <a:rPr lang="en-US" baseline="0" dirty="0"/>
              <a:t> true in life is also true for accreditation.</a:t>
            </a:r>
            <a:endParaRPr lang="en-US" dirty="0"/>
          </a:p>
        </p:txBody>
      </p:sp>
      <p:sp>
        <p:nvSpPr>
          <p:cNvPr id="4" name="Slide Number Placeholder 3"/>
          <p:cNvSpPr>
            <a:spLocks noGrp="1"/>
          </p:cNvSpPr>
          <p:nvPr>
            <p:ph type="sldNum" sz="quarter" idx="10"/>
          </p:nvPr>
        </p:nvSpPr>
        <p:spPr/>
        <p:txBody>
          <a:bodyPr/>
          <a:lstStyle/>
          <a:p>
            <a:fld id="{D009507C-283B-4398-878A-501A0BBE5A4B}"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Correspondence matrices </a:t>
            </a:r>
          </a:p>
        </p:txBody>
      </p:sp>
      <p:sp>
        <p:nvSpPr>
          <p:cNvPr id="4" name="Slide Number Placeholder 3"/>
          <p:cNvSpPr>
            <a:spLocks noGrp="1"/>
          </p:cNvSpPr>
          <p:nvPr>
            <p:ph type="sldNum" sz="quarter" idx="10"/>
          </p:nvPr>
        </p:nvSpPr>
        <p:spPr/>
        <p:txBody>
          <a:bodyPr/>
          <a:lstStyle/>
          <a:p>
            <a:fld id="{C6D33EB1-E8C3-4AF7-8E33-F1854B470789}" type="slidenum">
              <a:rPr lang="en-US" smtClean="0"/>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the context of OBE these are the ones that really matter.</a:t>
            </a:r>
          </a:p>
        </p:txBody>
      </p:sp>
      <p:sp>
        <p:nvSpPr>
          <p:cNvPr id="4" name="Slide Number Placeholder 3"/>
          <p:cNvSpPr>
            <a:spLocks noGrp="1"/>
          </p:cNvSpPr>
          <p:nvPr>
            <p:ph type="sldNum" sz="quarter" idx="10"/>
          </p:nvPr>
        </p:nvSpPr>
        <p:spPr/>
        <p:txBody>
          <a:bodyPr/>
          <a:lstStyle/>
          <a:p>
            <a:fld id="{120B151E-0818-4873-870F-B8152526A37D}"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D8FE073-4F79-440F-962F-A25EC50144F7}"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8FE073-4F79-440F-962F-A25EC50144F7}"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8FE073-4F79-440F-962F-A25EC50144F7}"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8FE073-4F79-440F-962F-A25EC50144F7}"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8FE073-4F79-440F-962F-A25EC50144F7}"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8FE073-4F79-440F-962F-A25EC50144F7}" type="datetimeFigureOut">
              <a:rPr lang="en-US" smtClean="0"/>
              <a:pPr/>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8FE073-4F79-440F-962F-A25EC50144F7}" type="datetimeFigureOut">
              <a:rPr lang="en-US" smtClean="0"/>
              <a:pPr/>
              <a:t>8/18/2019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8FE073-4F79-440F-962F-A25EC50144F7}" type="datetimeFigureOut">
              <a:rPr lang="en-US" smtClean="0"/>
              <a:pPr/>
              <a:t>8/18/2019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FE073-4F79-440F-962F-A25EC50144F7}" type="datetimeFigureOut">
              <a:rPr lang="en-US" smtClean="0"/>
              <a:pPr/>
              <a:t>8/18/2019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8FE073-4F79-440F-962F-A25EC50144F7}" type="datetimeFigureOut">
              <a:rPr lang="en-US" smtClean="0"/>
              <a:pPr/>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8FE073-4F79-440F-962F-A25EC50144F7}" type="datetimeFigureOut">
              <a:rPr lang="en-US" smtClean="0"/>
              <a:pPr/>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BE5EE-7A34-4E02-8B83-C4DA8C4EA9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FE073-4F79-440F-962F-A25EC50144F7}" type="datetimeFigureOut">
              <a:rPr lang="en-US" smtClean="0"/>
              <a:pPr/>
              <a:t>8/18/2019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BE5EE-7A34-4E02-8B83-C4DA8C4EA9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itchFamily="18" charset="0"/>
                <a:cs typeface="Times New Roman" pitchFamily="18" charset="0"/>
              </a:rPr>
              <a:t>Accreditation Process under OBE </a:t>
            </a:r>
            <a:r>
              <a:rPr lang="en-US" b="1" i="1" dirty="0">
                <a:latin typeface="Times New Roman" pitchFamily="18" charset="0"/>
                <a:cs typeface="Times New Roman" pitchFamily="18" charset="0"/>
              </a:rPr>
              <a:t>{POs}</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a:t>August,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itchFamily="18" charset="0"/>
                <a:cs typeface="Times New Roman" pitchFamily="18" charset="0"/>
              </a:rPr>
              <a:t>In Engineering, OBE Leads to:</a:t>
            </a:r>
          </a:p>
        </p:txBody>
      </p:sp>
      <p:sp>
        <p:nvSpPr>
          <p:cNvPr id="4" name="Content Placeholder 3"/>
          <p:cNvSpPr>
            <a:spLocks noGrp="1"/>
          </p:cNvSpPr>
          <p:nvPr>
            <p:ph idx="1"/>
          </p:nvPr>
        </p:nvSpPr>
        <p:spPr>
          <a:xfrm>
            <a:off x="457200" y="1905000"/>
            <a:ext cx="8229600" cy="4525963"/>
          </a:xfrm>
        </p:spPr>
        <p:txBody>
          <a:bodyPr>
            <a:normAutofit/>
          </a:bodyPr>
          <a:lstStyle/>
          <a:p>
            <a:r>
              <a:rPr lang="en-US" sz="4400" b="1" dirty="0">
                <a:latin typeface="Times New Roman" pitchFamily="18" charset="0"/>
              </a:rPr>
              <a:t>Defining of the Graduate Profile </a:t>
            </a:r>
          </a:p>
          <a:p>
            <a:r>
              <a:rPr lang="en-US" sz="4400" b="1" dirty="0">
                <a:latin typeface="Times New Roman" pitchFamily="18" charset="0"/>
              </a:rPr>
              <a:t>Through Learning Outcomes</a:t>
            </a:r>
          </a:p>
          <a:p>
            <a:pPr algn="ctr">
              <a:buNone/>
            </a:pPr>
            <a:r>
              <a:rPr lang="en-US" sz="4400" b="1" i="1" dirty="0">
                <a:latin typeface="Times New Roman" pitchFamily="18" charset="0"/>
              </a:rPr>
              <a:t>Defining “Good”</a:t>
            </a:r>
            <a:br>
              <a:rPr lang="en-US" sz="4400" b="1" i="1" dirty="0">
                <a:latin typeface="Times New Roman" pitchFamily="18" charset="0"/>
              </a:rPr>
            </a:br>
            <a:endParaRPr lang="en-US" sz="4400" i="1" dirty="0">
              <a:latin typeface="Times New Roman" pitchFamily="18" charset="0"/>
              <a:cs typeface="Times New Roman" pitchFamily="18" charset="0"/>
            </a:endParaRPr>
          </a:p>
        </p:txBody>
      </p:sp>
      <p:pic>
        <p:nvPicPr>
          <p:cNvPr id="5" name="Picture 3" descr="C:\Users\Administrator\AppData\Local\Microsoft\Windows\Temporary Internet Files\Content.IE5\DSUXV14B\runer_start[1].png"/>
          <p:cNvPicPr>
            <a:picLocks noChangeAspect="1" noChangeArrowheads="1"/>
          </p:cNvPicPr>
          <p:nvPr/>
        </p:nvPicPr>
        <p:blipFill>
          <a:blip r:embed="rId3"/>
          <a:srcRect/>
          <a:stretch>
            <a:fillRect/>
          </a:stretch>
        </p:blipFill>
        <p:spPr bwMode="auto">
          <a:xfrm>
            <a:off x="7391400" y="5243945"/>
            <a:ext cx="1144722" cy="1300820"/>
          </a:xfrm>
          <a:prstGeom prst="rect">
            <a:avLst/>
          </a:prstGeom>
          <a:noFill/>
        </p:spPr>
      </p:pic>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066800"/>
            <a:ext cx="8610600" cy="4832092"/>
          </a:xfrm>
          <a:prstGeom prst="rect">
            <a:avLst/>
          </a:prstGeom>
          <a:noFill/>
        </p:spPr>
        <p:txBody>
          <a:bodyPr wrap="square" rtlCol="0">
            <a:spAutoFit/>
          </a:bodyPr>
          <a:lstStyle/>
          <a:p>
            <a:pPr algn="ctr"/>
            <a:r>
              <a:rPr lang="en-US" sz="3600" b="1" dirty="0">
                <a:latin typeface="Times New Roman"/>
                <a:ea typeface="Calibri"/>
              </a:rPr>
              <a:t>In the beginning, general feeling about OBE was:</a:t>
            </a:r>
          </a:p>
          <a:p>
            <a:pPr algn="ctr"/>
            <a:endParaRPr lang="en-US" sz="3600" dirty="0">
              <a:latin typeface="Times New Roman"/>
              <a:ea typeface="Calibri"/>
            </a:endParaRPr>
          </a:p>
          <a:p>
            <a:pPr algn="ctr"/>
            <a:r>
              <a:rPr lang="en-US" sz="4000" b="1" dirty="0">
                <a:latin typeface="Times New Roman"/>
                <a:ea typeface="Calibri"/>
              </a:rPr>
              <a:t>It appears to be very promising, But</a:t>
            </a:r>
          </a:p>
          <a:p>
            <a:pPr algn="ctr"/>
            <a:r>
              <a:rPr lang="en-US" sz="4000" b="1" dirty="0">
                <a:latin typeface="Times New Roman"/>
                <a:ea typeface="Calibri"/>
              </a:rPr>
              <a:t>It needs is a more clear, and thoughtful exposition of what Outcome -Based Education really is, </a:t>
            </a:r>
          </a:p>
          <a:p>
            <a:pPr algn="ctr"/>
            <a:r>
              <a:rPr lang="en-US" sz="4000" b="1" dirty="0">
                <a:latin typeface="Times New Roman"/>
                <a:ea typeface="Calibri"/>
              </a:rPr>
              <a:t>why is it needed, and how it operates</a:t>
            </a:r>
            <a:endParaRPr lang="en-US" sz="4000" b="1"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descr="Image result for william Spady picture"/>
          <p:cNvSpPr>
            <a:spLocks noChangeAspect="1" noChangeArrowheads="1"/>
          </p:cNvSpPr>
          <p:nvPr/>
        </p:nvSpPr>
        <p:spPr bwMode="auto">
          <a:xfrm>
            <a:off x="155575" y="-411163"/>
            <a:ext cx="1143000" cy="8572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28" name="AutoShape 4" descr="Image result for william Spady picture"/>
          <p:cNvSpPr>
            <a:spLocks noChangeAspect="1" noChangeArrowheads="1"/>
          </p:cNvSpPr>
          <p:nvPr/>
        </p:nvSpPr>
        <p:spPr bwMode="auto">
          <a:xfrm>
            <a:off x="155575" y="-411163"/>
            <a:ext cx="1524000" cy="8572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0" name="AutoShape 6" descr="Image result for william Spady picture"/>
          <p:cNvSpPr>
            <a:spLocks noChangeAspect="1" noChangeArrowheads="1"/>
          </p:cNvSpPr>
          <p:nvPr/>
        </p:nvSpPr>
        <p:spPr bwMode="auto">
          <a:xfrm>
            <a:off x="155575" y="-411163"/>
            <a:ext cx="1524000" cy="8572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2" name="AutoShape 8" descr="https://www.norkarussia.info/uploads/3/7/7/9/37792067/3227299_orig.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4" name="AutoShape 10" descr="https://www.norkarussia.info/uploads/3/7/7/9/37792067/3227299_orig.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6636" name="AutoShape 12" descr="https://www.norkarussia.info/uploads/3/7/7/9/37792067/3227299_orig.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6637" name="Picture 13" descr="C:\Users\Administrator\Desktop\3227299_orig.jpg"/>
          <p:cNvPicPr>
            <a:picLocks noChangeAspect="1" noChangeArrowheads="1"/>
          </p:cNvPicPr>
          <p:nvPr/>
        </p:nvPicPr>
        <p:blipFill>
          <a:blip r:embed="rId2"/>
          <a:srcRect/>
          <a:stretch>
            <a:fillRect/>
          </a:stretch>
        </p:blipFill>
        <p:spPr bwMode="auto">
          <a:xfrm>
            <a:off x="1905000" y="1371600"/>
            <a:ext cx="5257800" cy="4495800"/>
          </a:xfrm>
          <a:prstGeom prst="rect">
            <a:avLst/>
          </a:prstGeom>
          <a:noFill/>
        </p:spPr>
      </p:pic>
      <p:sp>
        <p:nvSpPr>
          <p:cNvPr id="10" name="TextBox 9"/>
          <p:cNvSpPr txBox="1"/>
          <p:nvPr/>
        </p:nvSpPr>
        <p:spPr>
          <a:xfrm>
            <a:off x="533400" y="304800"/>
            <a:ext cx="8305800" cy="584775"/>
          </a:xfrm>
          <a:prstGeom prst="rect">
            <a:avLst/>
          </a:prstGeom>
          <a:noFill/>
        </p:spPr>
        <p:txBody>
          <a:bodyPr wrap="square" rtlCol="0">
            <a:spAutoFit/>
          </a:bodyPr>
          <a:lstStyle/>
          <a:p>
            <a:pPr algn="ctr"/>
            <a:r>
              <a:rPr lang="en-US" sz="3200" b="1" dirty="0">
                <a:latin typeface="Times New Roman" pitchFamily="18" charset="0"/>
                <a:cs typeface="Times New Roman" pitchFamily="18" charset="0"/>
              </a:rPr>
              <a:t>William </a:t>
            </a:r>
            <a:r>
              <a:rPr lang="en-US" sz="3200" b="1" dirty="0" err="1">
                <a:latin typeface="Times New Roman" pitchFamily="18" charset="0"/>
                <a:cs typeface="Times New Roman" pitchFamily="18" charset="0"/>
              </a:rPr>
              <a:t>Spady</a:t>
            </a:r>
            <a:r>
              <a:rPr lang="en-US" sz="3200" b="1" dirty="0">
                <a:latin typeface="Times New Roman" pitchFamily="18" charset="0"/>
                <a:cs typeface="Times New Roman" pitchFamily="18" charset="0"/>
              </a:rPr>
              <a:t>, (Father? OBE)</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514600"/>
            <a:ext cx="8839200" cy="1600438"/>
          </a:xfrm>
          <a:prstGeom prst="rect">
            <a:avLst/>
          </a:prstGeom>
          <a:noFill/>
        </p:spPr>
        <p:txBody>
          <a:bodyPr wrap="square" rtlCol="0">
            <a:spAutoFit/>
          </a:bodyPr>
          <a:lstStyle/>
          <a:p>
            <a:endParaRPr lang="en-US" dirty="0"/>
          </a:p>
          <a:p>
            <a:pPr marL="514350" indent="-514350"/>
            <a:r>
              <a:rPr lang="en-US" sz="4000" b="1" dirty="0">
                <a:latin typeface="Times New Roman" pitchFamily="18" charset="0"/>
                <a:cs typeface="Times New Roman" pitchFamily="18" charset="0"/>
              </a:rPr>
              <a:t>Qu. What does the term "Outcome-Based Education" really mean? </a:t>
            </a:r>
          </a:p>
        </p:txBody>
      </p:sp>
      <p:sp>
        <p:nvSpPr>
          <p:cNvPr id="4" name="TextBox 3"/>
          <p:cNvSpPr txBox="1"/>
          <p:nvPr/>
        </p:nvSpPr>
        <p:spPr>
          <a:xfrm>
            <a:off x="228600" y="533400"/>
            <a:ext cx="8610600" cy="1200329"/>
          </a:xfrm>
          <a:prstGeom prst="rect">
            <a:avLst/>
          </a:prstGeom>
          <a:noFill/>
        </p:spPr>
        <p:txBody>
          <a:bodyPr wrap="square" rtlCol="0">
            <a:spAutoFit/>
          </a:bodyPr>
          <a:lstStyle/>
          <a:p>
            <a:pPr lvl="0" algn="ctr"/>
            <a:r>
              <a:rPr lang="en-US" sz="3600" dirty="0">
                <a:solidFill>
                  <a:prstClr val="black"/>
                </a:solidFill>
                <a:latin typeface="Times New Roman" pitchFamily="18" charset="0"/>
                <a:cs typeface="Times New Roman" pitchFamily="18" charset="0"/>
              </a:rPr>
              <a:t>“Outcome-Based Education: Critical Issues and Answers” by William G </a:t>
            </a:r>
            <a:r>
              <a:rPr lang="en-US" sz="3600" dirty="0" err="1">
                <a:solidFill>
                  <a:prstClr val="black"/>
                </a:solidFill>
                <a:latin typeface="Times New Roman" pitchFamily="18" charset="0"/>
                <a:cs typeface="Times New Roman" pitchFamily="18" charset="0"/>
              </a:rPr>
              <a:t>Spady</a:t>
            </a:r>
            <a:endParaRPr lang="en-US" sz="3600" dirty="0">
              <a:solidFill>
                <a:prstClr val="black"/>
              </a:solidFill>
              <a:latin typeface="Times New Roman" pitchFamily="18" charset="0"/>
              <a:cs typeface="Times New Roman" pitchFamily="18"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90600"/>
            <a:ext cx="8686800" cy="5016758"/>
          </a:xfrm>
          <a:prstGeom prst="rect">
            <a:avLst/>
          </a:prstGeom>
          <a:noFill/>
        </p:spPr>
        <p:txBody>
          <a:bodyPr wrap="square" rtlCol="0">
            <a:spAutoFit/>
          </a:bodyPr>
          <a:lstStyle/>
          <a:p>
            <a:pPr marL="514350" indent="-514350"/>
            <a:r>
              <a:rPr lang="en-US" sz="2800" dirty="0">
                <a:latin typeface="Times New Roman" pitchFamily="18" charset="0"/>
                <a:cs typeface="Times New Roman" pitchFamily="18" charset="0"/>
              </a:rPr>
              <a:t>Outcome-Based Education means clearly focusing and organizing every-thing in an educational system around what is essential for all students to be able to do** successfully at the end of their learning experiences.</a:t>
            </a:r>
          </a:p>
          <a:p>
            <a:pPr marL="514350" indent="-514350"/>
            <a:r>
              <a:rPr lang="en-US" sz="2800" i="1" dirty="0">
                <a:latin typeface="Times New Roman" pitchFamily="18" charset="0"/>
                <a:cs typeface="Times New Roman" pitchFamily="18" charset="0"/>
              </a:rPr>
              <a:t>   </a:t>
            </a:r>
          </a:p>
          <a:p>
            <a:pPr marL="514350" indent="-514350"/>
            <a:r>
              <a:rPr lang="en-US" sz="2800" i="1" dirty="0">
                <a:latin typeface="Times New Roman" pitchFamily="18" charset="0"/>
                <a:cs typeface="Times New Roman" pitchFamily="18" charset="0"/>
              </a:rPr>
              <a:t> </a:t>
            </a:r>
            <a:r>
              <a:rPr lang="en-US" sz="3600" i="1" dirty="0">
                <a:latin typeface="Times New Roman" pitchFamily="18" charset="0"/>
                <a:cs typeface="Times New Roman" pitchFamily="18" charset="0"/>
              </a:rPr>
              <a:t>This means starting with a clear picture of what is important for students to he able to do</a:t>
            </a:r>
            <a:r>
              <a:rPr lang="en-US" sz="3600" dirty="0">
                <a:latin typeface="Times New Roman" pitchFamily="18" charset="0"/>
                <a:cs typeface="Times New Roman" pitchFamily="18" charset="0"/>
              </a:rPr>
              <a:t>, then </a:t>
            </a:r>
            <a:r>
              <a:rPr lang="en-US" sz="3600" u="sng" dirty="0">
                <a:latin typeface="Times New Roman" pitchFamily="18" charset="0"/>
                <a:cs typeface="Times New Roman" pitchFamily="18" charset="0"/>
              </a:rPr>
              <a:t>organizing curriculum, instruction, and assessment </a:t>
            </a:r>
            <a:r>
              <a:rPr lang="en-US" sz="3600" dirty="0">
                <a:latin typeface="Times New Roman" pitchFamily="18" charset="0"/>
                <a:cs typeface="Times New Roman" pitchFamily="18" charset="0"/>
              </a:rPr>
              <a:t>to </a:t>
            </a:r>
            <a:r>
              <a:rPr lang="en-US" sz="3600" b="1" i="1" dirty="0">
                <a:latin typeface="Times New Roman" pitchFamily="18" charset="0"/>
                <a:cs typeface="Times New Roman" pitchFamily="18" charset="0"/>
              </a:rPr>
              <a:t>make sure </a:t>
            </a:r>
            <a:r>
              <a:rPr lang="en-US" sz="3600" dirty="0">
                <a:latin typeface="Times New Roman" pitchFamily="18" charset="0"/>
                <a:cs typeface="Times New Roman" pitchFamily="18" charset="0"/>
              </a:rPr>
              <a:t>this learning ultimately happens.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Roles of the two components</a:t>
            </a:r>
          </a:p>
        </p:txBody>
      </p:sp>
      <p:sp>
        <p:nvSpPr>
          <p:cNvPr id="3" name="Content Placeholder 2"/>
          <p:cNvSpPr>
            <a:spLocks noGrp="1"/>
          </p:cNvSpPr>
          <p:nvPr>
            <p:ph idx="1"/>
          </p:nvPr>
        </p:nvSpPr>
        <p:spPr/>
        <p:txBody>
          <a:bodyPr>
            <a:normAutofit/>
          </a:bodyPr>
          <a:lstStyle/>
          <a:p>
            <a:r>
              <a:rPr lang="en-US" sz="3600" b="1" dirty="0">
                <a:latin typeface="Times New Roman" pitchFamily="18" charset="0"/>
                <a:cs typeface="Times New Roman" pitchFamily="18" charset="0"/>
              </a:rPr>
              <a:t>Curriculum and the Teaching/ Learning processes are the basis on which the program is built</a:t>
            </a:r>
          </a:p>
          <a:p>
            <a:r>
              <a:rPr lang="en-US" sz="3600" b="1" dirty="0">
                <a:latin typeface="Times New Roman" pitchFamily="18" charset="0"/>
                <a:cs typeface="Times New Roman" pitchFamily="18" charset="0"/>
              </a:rPr>
              <a:t>Attainment of Outcomes indicates that the job is well done</a:t>
            </a:r>
          </a:p>
        </p:txBody>
      </p:sp>
      <p:pic>
        <p:nvPicPr>
          <p:cNvPr id="1026" name="Picture 2" descr="C:\Users\Administrator\AppData\Local\Microsoft\Windows\Temporary Internet Files\Content.IE5\L6ZRXYIJ\4763111-bow-and-arrow-and-the-target-vector-icon[1].jpg"/>
          <p:cNvPicPr>
            <a:picLocks noChangeAspect="1" noChangeArrowheads="1"/>
          </p:cNvPicPr>
          <p:nvPr/>
        </p:nvPicPr>
        <p:blipFill>
          <a:blip r:embed="rId3"/>
          <a:srcRect/>
          <a:stretch>
            <a:fillRect/>
          </a:stretch>
        </p:blipFill>
        <p:spPr bwMode="auto">
          <a:xfrm flipH="1">
            <a:off x="3048000" y="5105400"/>
            <a:ext cx="2590800" cy="1249013"/>
          </a:xfrm>
          <a:prstGeom prst="rect">
            <a:avLst/>
          </a:prstGeom>
          <a:noFill/>
        </p:spPr>
      </p:pic>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Format for Evaluation</a:t>
            </a:r>
          </a:p>
        </p:txBody>
      </p:sp>
      <p:graphicFrame>
        <p:nvGraphicFramePr>
          <p:cNvPr id="6" name="Table 5"/>
          <p:cNvGraphicFramePr>
            <a:graphicFrameLocks noGrp="1"/>
          </p:cNvGraphicFramePr>
          <p:nvPr/>
        </p:nvGraphicFramePr>
        <p:xfrm>
          <a:off x="1524000" y="2069861"/>
          <a:ext cx="6096000" cy="2718278"/>
        </p:xfrm>
        <a:graphic>
          <a:graphicData uri="http://schemas.openxmlformats.org/drawingml/2006/table">
            <a:tbl>
              <a:tblPr/>
              <a:tblGrid>
                <a:gridCol w="1451077">
                  <a:extLst>
                    <a:ext uri="{9D8B030D-6E8A-4147-A177-3AD203B41FA5}">
                      <a16:colId xmlns:a16="http://schemas.microsoft.com/office/drawing/2014/main" val="20000"/>
                    </a:ext>
                  </a:extLst>
                </a:gridCol>
                <a:gridCol w="758723">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889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815261">
                <a:tc>
                  <a:txBody>
                    <a:bodyPr/>
                    <a:lstStyle/>
                    <a:p>
                      <a:pPr marL="0" marR="0">
                        <a:lnSpc>
                          <a:spcPct val="115000"/>
                        </a:lnSpc>
                        <a:spcBef>
                          <a:spcPts val="0"/>
                        </a:spcBef>
                        <a:spcAft>
                          <a:spcPts val="0"/>
                        </a:spcAft>
                      </a:pPr>
                      <a:r>
                        <a:rPr lang="en-US" sz="2300">
                          <a:latin typeface="Times New Roman"/>
                          <a:ea typeface="Calibri"/>
                          <a:cs typeface="Times New Roman"/>
                        </a:rPr>
                        <a:t>      Attain </a:t>
                      </a:r>
                      <a:endParaRPr lang="en-US" sz="1100">
                        <a:latin typeface="Calibri"/>
                        <a:ea typeface="Calibri"/>
                        <a:cs typeface="Times New Roman"/>
                      </a:endParaRPr>
                    </a:p>
                    <a:p>
                      <a:pPr marL="0" marR="0">
                        <a:lnSpc>
                          <a:spcPct val="115000"/>
                        </a:lnSpc>
                        <a:spcBef>
                          <a:spcPts val="0"/>
                        </a:spcBef>
                        <a:spcAft>
                          <a:spcPts val="0"/>
                        </a:spcAft>
                      </a:pPr>
                      <a:r>
                        <a:rPr lang="en-US" sz="2300">
                          <a:latin typeface="Times New Roman"/>
                          <a:ea typeface="Calibri"/>
                          <a:cs typeface="Times New Roman"/>
                        </a:rPr>
                        <a:t>CO</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1</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2</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3</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4</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5</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3662">
                <a:tc>
                  <a:txBody>
                    <a:bodyPr/>
                    <a:lstStyle/>
                    <a:p>
                      <a:pPr marL="0" marR="0">
                        <a:lnSpc>
                          <a:spcPct val="115000"/>
                        </a:lnSpc>
                        <a:spcBef>
                          <a:spcPts val="0"/>
                        </a:spcBef>
                        <a:spcAft>
                          <a:spcPts val="0"/>
                        </a:spcAft>
                      </a:pPr>
                      <a:r>
                        <a:rPr lang="en-US" sz="2100">
                          <a:latin typeface="Times New Roman"/>
                          <a:ea typeface="Calibri"/>
                          <a:cs typeface="Times New Roman"/>
                        </a:rPr>
                        <a:t>CO  1</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3662">
                <a:tc>
                  <a:txBody>
                    <a:bodyPr/>
                    <a:lstStyle/>
                    <a:p>
                      <a:pPr marL="0" marR="0">
                        <a:lnSpc>
                          <a:spcPct val="115000"/>
                        </a:lnSpc>
                        <a:spcBef>
                          <a:spcPts val="0"/>
                        </a:spcBef>
                        <a:spcAft>
                          <a:spcPts val="0"/>
                        </a:spcAft>
                      </a:pPr>
                      <a:r>
                        <a:rPr lang="en-US" sz="2100">
                          <a:latin typeface="Times New Roman"/>
                          <a:ea typeface="Calibri"/>
                          <a:cs typeface="Times New Roman"/>
                        </a:rPr>
                        <a:t>CO  2</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5231">
                <a:tc>
                  <a:txBody>
                    <a:bodyPr/>
                    <a:lstStyle/>
                    <a:p>
                      <a:pPr marL="0" marR="0">
                        <a:lnSpc>
                          <a:spcPct val="115000"/>
                        </a:lnSpc>
                        <a:spcBef>
                          <a:spcPts val="0"/>
                        </a:spcBef>
                        <a:spcAft>
                          <a:spcPts val="0"/>
                        </a:spcAft>
                      </a:pPr>
                      <a:r>
                        <a:rPr lang="en-US" sz="2100">
                          <a:latin typeface="Times New Roman"/>
                          <a:ea typeface="Calibri"/>
                          <a:cs typeface="Times New Roman"/>
                        </a:rPr>
                        <a:t>CO  3</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5231">
                <a:tc>
                  <a:txBody>
                    <a:bodyPr/>
                    <a:lstStyle/>
                    <a:p>
                      <a:pPr marL="0" marR="0">
                        <a:lnSpc>
                          <a:spcPct val="115000"/>
                        </a:lnSpc>
                        <a:spcBef>
                          <a:spcPts val="0"/>
                        </a:spcBef>
                        <a:spcAft>
                          <a:spcPts val="0"/>
                        </a:spcAft>
                      </a:pPr>
                      <a:r>
                        <a:rPr lang="en-US" sz="2100">
                          <a:latin typeface="Times New Roman"/>
                          <a:ea typeface="Calibri"/>
                          <a:cs typeface="Times New Roman"/>
                        </a:rPr>
                        <a:t>CO  4</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5231">
                <a:tc>
                  <a:txBody>
                    <a:bodyPr/>
                    <a:lstStyle/>
                    <a:p>
                      <a:pPr marL="0" marR="0">
                        <a:lnSpc>
                          <a:spcPct val="115000"/>
                        </a:lnSpc>
                        <a:spcBef>
                          <a:spcPts val="0"/>
                        </a:spcBef>
                        <a:spcAft>
                          <a:spcPts val="0"/>
                        </a:spcAft>
                      </a:pPr>
                      <a:r>
                        <a:rPr lang="en-US" sz="2100">
                          <a:latin typeface="Times New Roman"/>
                          <a:ea typeface="Calibri"/>
                          <a:cs typeface="Times New Roman"/>
                        </a:rPr>
                        <a:t>CO  5</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7649" name="AutoShape 1"/>
          <p:cNvSpPr>
            <a:spLocks noChangeShapeType="1"/>
          </p:cNvSpPr>
          <p:nvPr/>
        </p:nvSpPr>
        <p:spPr bwMode="auto">
          <a:xfrm>
            <a:off x="1524000" y="2133600"/>
            <a:ext cx="1476375" cy="752475"/>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6" descr="C:\Users\Administrator\AppData\Local\Microsoft\Windows\Temporary Internet Files\Content.IE5\L6ZRXYIJ\large-pie-chart-166.6-10145[1].gif"/>
          <p:cNvPicPr/>
          <p:nvPr/>
        </p:nvPicPr>
        <p:blipFill>
          <a:blip r:embed="rId2" cstate="print"/>
          <a:srcRect/>
          <a:stretch>
            <a:fillRect/>
          </a:stretch>
        </p:blipFill>
        <p:spPr bwMode="auto">
          <a:xfrm>
            <a:off x="1143000" y="5486400"/>
            <a:ext cx="888423" cy="771525"/>
          </a:xfrm>
          <a:prstGeom prst="rect">
            <a:avLst/>
          </a:prstGeom>
          <a:noFill/>
          <a:ln w="9525">
            <a:noFill/>
            <a:miter lim="800000"/>
            <a:headEnd/>
            <a:tailEnd/>
          </a:ln>
        </p:spPr>
      </p:pic>
      <p:pic>
        <p:nvPicPr>
          <p:cNvPr id="8" name="Picture 7" descr="C:\Users\Administrator\AppData\Local\Microsoft\Windows\Temporary Internet Files\Content.IE5\L6ZRXYIJ\0YA7V[1].png"/>
          <p:cNvPicPr/>
          <p:nvPr/>
        </p:nvPicPr>
        <p:blipFill>
          <a:blip r:embed="rId3" cstate="print"/>
          <a:srcRect/>
          <a:stretch>
            <a:fillRect/>
          </a:stretch>
        </p:blipFill>
        <p:spPr bwMode="auto">
          <a:xfrm>
            <a:off x="2209800" y="5105400"/>
            <a:ext cx="1905000" cy="1581150"/>
          </a:xfrm>
          <a:prstGeom prst="rect">
            <a:avLst/>
          </a:prstGeom>
          <a:noFill/>
          <a:ln w="9525">
            <a:noFill/>
            <a:miter lim="800000"/>
            <a:headEnd/>
            <a:tailEnd/>
          </a:ln>
        </p:spPr>
      </p:pic>
      <p:sp>
        <p:nvSpPr>
          <p:cNvPr id="9" name="TextBox 8"/>
          <p:cNvSpPr txBox="1"/>
          <p:nvPr/>
        </p:nvSpPr>
        <p:spPr>
          <a:xfrm>
            <a:off x="4419600" y="5410200"/>
            <a:ext cx="4343400" cy="461665"/>
          </a:xfrm>
          <a:prstGeom prst="rect">
            <a:avLst/>
          </a:prstGeom>
          <a:noFill/>
        </p:spPr>
        <p:txBody>
          <a:bodyPr wrap="square" rtlCol="0">
            <a:spAutoFit/>
          </a:bodyPr>
          <a:lstStyle/>
          <a:p>
            <a:r>
              <a:rPr lang="en-US" sz="2400" dirty="0">
                <a:latin typeface="Times New Roman" pitchFamily="18" charset="0"/>
                <a:cs typeface="Times New Roman" pitchFamily="18" charset="0"/>
              </a:rPr>
              <a:t>Mean </a:t>
            </a:r>
            <a:r>
              <a:rPr lang="el-GR" sz="2400" dirty="0">
                <a:latin typeface="Times New Roman" pitchFamily="18" charset="0"/>
                <a:cs typeface="Times New Roman" pitchFamily="18" charset="0"/>
              </a:rPr>
              <a:t>η</a:t>
            </a:r>
            <a:r>
              <a:rPr lang="en-US" sz="2400" dirty="0">
                <a:latin typeface="Times New Roman" pitchFamily="18" charset="0"/>
                <a:cs typeface="Times New Roman" pitchFamily="18" charset="0"/>
              </a:rPr>
              <a:t>,   Std. Dev. </a:t>
            </a:r>
            <a:r>
              <a:rPr lang="el-GR" sz="2400" dirty="0">
                <a:latin typeface="Times New Roman" pitchFamily="18" charset="0"/>
                <a:cs typeface="Times New Roman" pitchFamily="18" charset="0"/>
              </a:rPr>
              <a:t>σ</a:t>
            </a:r>
            <a:r>
              <a:rPr lang="en-US" sz="2400" dirty="0">
                <a:latin typeface="Times New Roman" pitchFamily="18" charset="0"/>
                <a:cs typeface="Times New Roman" pitchFamily="18" charset="0"/>
              </a:rPr>
              <a:t>,   Median </a:t>
            </a:r>
            <a:r>
              <a:rPr lang="el-GR" sz="2400" dirty="0">
                <a:latin typeface="Times New Roman" pitchFamily="18" charset="0"/>
                <a:cs typeface="Times New Roman" pitchFamily="18" charset="0"/>
              </a:rPr>
              <a:t>μ</a:t>
            </a:r>
            <a:endParaRPr lang="en-US" sz="2400" dirty="0">
              <a:latin typeface="Times New Roman" pitchFamily="18" charset="0"/>
              <a:cs typeface="Times New Roman" pitchFamily="18"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752600"/>
          <a:ext cx="8305800" cy="3858070"/>
        </p:xfrm>
        <a:graphic>
          <a:graphicData uri="http://schemas.openxmlformats.org/drawingml/2006/table">
            <a:tbl>
              <a:tblPr/>
              <a:tblGrid>
                <a:gridCol w="764988">
                  <a:extLst>
                    <a:ext uri="{9D8B030D-6E8A-4147-A177-3AD203B41FA5}">
                      <a16:colId xmlns:a16="http://schemas.microsoft.com/office/drawing/2014/main" val="20000"/>
                    </a:ext>
                  </a:extLst>
                </a:gridCol>
                <a:gridCol w="1330161">
                  <a:extLst>
                    <a:ext uri="{9D8B030D-6E8A-4147-A177-3AD203B41FA5}">
                      <a16:colId xmlns:a16="http://schemas.microsoft.com/office/drawing/2014/main" val="20001"/>
                    </a:ext>
                  </a:extLst>
                </a:gridCol>
                <a:gridCol w="705725">
                  <a:extLst>
                    <a:ext uri="{9D8B030D-6E8A-4147-A177-3AD203B41FA5}">
                      <a16:colId xmlns:a16="http://schemas.microsoft.com/office/drawing/2014/main" val="20002"/>
                    </a:ext>
                  </a:extLst>
                </a:gridCol>
                <a:gridCol w="2399299">
                  <a:extLst>
                    <a:ext uri="{9D8B030D-6E8A-4147-A177-3AD203B41FA5}">
                      <a16:colId xmlns:a16="http://schemas.microsoft.com/office/drawing/2014/main" val="20003"/>
                    </a:ext>
                  </a:extLst>
                </a:gridCol>
                <a:gridCol w="369383">
                  <a:extLst>
                    <a:ext uri="{9D8B030D-6E8A-4147-A177-3AD203B41FA5}">
                      <a16:colId xmlns:a16="http://schemas.microsoft.com/office/drawing/2014/main" val="20004"/>
                    </a:ext>
                  </a:extLst>
                </a:gridCol>
                <a:gridCol w="913293">
                  <a:extLst>
                    <a:ext uri="{9D8B030D-6E8A-4147-A177-3AD203B41FA5}">
                      <a16:colId xmlns:a16="http://schemas.microsoft.com/office/drawing/2014/main" val="20005"/>
                    </a:ext>
                  </a:extLst>
                </a:gridCol>
                <a:gridCol w="1822951">
                  <a:extLst>
                    <a:ext uri="{9D8B030D-6E8A-4147-A177-3AD203B41FA5}">
                      <a16:colId xmlns:a16="http://schemas.microsoft.com/office/drawing/2014/main" val="20006"/>
                    </a:ext>
                  </a:extLst>
                </a:gridCol>
              </a:tblGrid>
              <a:tr h="937062">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Attainment of 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Evaluation Guidelines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pitchFamily="18" charset="0"/>
                          <a:ea typeface="Calibri"/>
                          <a:cs typeface="Times New Roman" pitchFamily="18" charset="0"/>
                        </a:rPr>
                        <a:t>Observations???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96538">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Describe assessment tools&amp;processes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200" dirty="0">
                          <a:latin typeface="Times New Roman" pitchFamily="18" charset="0"/>
                          <a:ea typeface="Calibri"/>
                          <a:cs typeface="Times New Roman" pitchFamily="18" charset="0"/>
                        </a:rPr>
                        <a:t>A.  List Assessment processes(2)</a:t>
                      </a:r>
                    </a:p>
                    <a:p>
                      <a:pPr marL="0" marR="0" algn="just">
                        <a:lnSpc>
                          <a:spcPct val="115000"/>
                        </a:lnSpc>
                        <a:spcBef>
                          <a:spcPts val="0"/>
                        </a:spcBef>
                        <a:spcAft>
                          <a:spcPts val="0"/>
                        </a:spcAft>
                      </a:pPr>
                      <a:r>
                        <a:rPr lang="en-US" sz="1200" dirty="0">
                          <a:latin typeface="Times New Roman" pitchFamily="18" charset="0"/>
                          <a:ea typeface="Calibri"/>
                          <a:cs typeface="Times New Roman" pitchFamily="18" charset="0"/>
                        </a:rPr>
                        <a:t>B. Quality /relevance of tools &amp; processes(8)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05595">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3.2.2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Times New Roman" pitchFamily="18" charset="0"/>
                          <a:ea typeface="Calibri"/>
                          <a:cs typeface="Times New Roman" pitchFamily="18" charset="0"/>
                        </a:rPr>
                        <a:t>Record of Attainment  of 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Times New Roman" pitchFamily="18" charset="0"/>
                          <a:ea typeface="Calibri"/>
                          <a:cs typeface="Times New Roman" pitchFamily="18" charset="0"/>
                        </a:rPr>
                        <a:t>Verify Attainment Levels (65)*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i="1" dirty="0">
                          <a:latin typeface="Times New Roman" pitchFamily="18" charset="0"/>
                          <a:ea typeface="Calibri"/>
                          <a:cs typeface="Times New Roman" pitchFamily="18" charset="0"/>
                        </a:rPr>
                        <a:t>{How to determine  Attainment Levels of 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p:txBody>
          <a:bodyPr/>
          <a:lstStyle/>
          <a:p>
            <a:r>
              <a:rPr lang="en-US" dirty="0">
                <a:latin typeface="Times New Roman" pitchFamily="18" charset="0"/>
                <a:cs typeface="Times New Roman" pitchFamily="18" charset="0"/>
              </a:rPr>
              <a:t>Attainment of COs</a:t>
            </a:r>
          </a:p>
        </p:txBody>
      </p:sp>
      <p:sp>
        <p:nvSpPr>
          <p:cNvPr id="4" name="TextBox 3"/>
          <p:cNvSpPr txBox="1"/>
          <p:nvPr/>
        </p:nvSpPr>
        <p:spPr>
          <a:xfrm>
            <a:off x="457200" y="5715000"/>
            <a:ext cx="8077200" cy="523220"/>
          </a:xfrm>
          <a:prstGeom prst="rect">
            <a:avLst/>
          </a:prstGeom>
          <a:noFill/>
        </p:spPr>
        <p:txBody>
          <a:bodyPr wrap="square" rtlCol="0">
            <a:spAutoFit/>
          </a:bodyPr>
          <a:lstStyle/>
          <a:p>
            <a:r>
              <a:rPr lang="en-US" sz="2800" i="1" dirty="0">
                <a:latin typeface="Times New Roman" pitchFamily="18" charset="0"/>
                <a:cs typeface="Times New Roman" pitchFamily="18" charset="0"/>
              </a:rPr>
              <a:t> * indicates some elaboration is needed.</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88301142"/>
              </p:ext>
            </p:extLst>
          </p:nvPr>
        </p:nvGraphicFramePr>
        <p:xfrm>
          <a:off x="609600" y="1974342"/>
          <a:ext cx="8077199" cy="3816858"/>
        </p:xfrm>
        <a:graphic>
          <a:graphicData uri="http://schemas.openxmlformats.org/drawingml/2006/table">
            <a:tbl>
              <a:tblPr/>
              <a:tblGrid>
                <a:gridCol w="588045">
                  <a:extLst>
                    <a:ext uri="{9D8B030D-6E8A-4147-A177-3AD203B41FA5}">
                      <a16:colId xmlns:a16="http://schemas.microsoft.com/office/drawing/2014/main" val="20000"/>
                    </a:ext>
                  </a:extLst>
                </a:gridCol>
                <a:gridCol w="1547395">
                  <a:extLst>
                    <a:ext uri="{9D8B030D-6E8A-4147-A177-3AD203B41FA5}">
                      <a16:colId xmlns:a16="http://schemas.microsoft.com/office/drawing/2014/main" val="20001"/>
                    </a:ext>
                  </a:extLst>
                </a:gridCol>
                <a:gridCol w="719298">
                  <a:extLst>
                    <a:ext uri="{9D8B030D-6E8A-4147-A177-3AD203B41FA5}">
                      <a16:colId xmlns:a16="http://schemas.microsoft.com/office/drawing/2014/main" val="20002"/>
                    </a:ext>
                  </a:extLst>
                </a:gridCol>
                <a:gridCol w="2445438">
                  <a:extLst>
                    <a:ext uri="{9D8B030D-6E8A-4147-A177-3AD203B41FA5}">
                      <a16:colId xmlns:a16="http://schemas.microsoft.com/office/drawing/2014/main" val="20003"/>
                    </a:ext>
                  </a:extLst>
                </a:gridCol>
                <a:gridCol w="376487">
                  <a:extLst>
                    <a:ext uri="{9D8B030D-6E8A-4147-A177-3AD203B41FA5}">
                      <a16:colId xmlns:a16="http://schemas.microsoft.com/office/drawing/2014/main" val="20004"/>
                    </a:ext>
                  </a:extLst>
                </a:gridCol>
                <a:gridCol w="930856">
                  <a:extLst>
                    <a:ext uri="{9D8B030D-6E8A-4147-A177-3AD203B41FA5}">
                      <a16:colId xmlns:a16="http://schemas.microsoft.com/office/drawing/2014/main" val="20005"/>
                    </a:ext>
                  </a:extLst>
                </a:gridCol>
                <a:gridCol w="1469680">
                  <a:extLst>
                    <a:ext uri="{9D8B030D-6E8A-4147-A177-3AD203B41FA5}">
                      <a16:colId xmlns:a16="http://schemas.microsoft.com/office/drawing/2014/main" val="20006"/>
                    </a:ext>
                  </a:extLst>
                </a:gridCol>
              </a:tblGrid>
              <a:tr h="881213">
                <a:tc>
                  <a:txBody>
                    <a:bodyPr/>
                    <a:lstStyle/>
                    <a:p>
                      <a:pPr marL="0" marR="0">
                        <a:lnSpc>
                          <a:spcPct val="115000"/>
                        </a:lnSpc>
                        <a:spcBef>
                          <a:spcPts val="0"/>
                        </a:spcBef>
                        <a:spcAft>
                          <a:spcPts val="0"/>
                        </a:spcAft>
                      </a:pPr>
                      <a:r>
                        <a:rPr lang="en-US" sz="1400" dirty="0">
                          <a:latin typeface="Calibri"/>
                          <a:ea typeface="Calibri"/>
                          <a:cs typeface="Times New Roman"/>
                        </a:rPr>
                        <a:t>Sr. 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Calibri"/>
                          <a:ea typeface="Calibri"/>
                          <a:cs typeface="Times New Roman"/>
                        </a:rPr>
                        <a:t>Sub Criteria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Calibri"/>
                          <a:ea typeface="Calibri"/>
                          <a:cs typeface="Times New Roman"/>
                        </a:rPr>
                        <a:t>Max. Marks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Calibri"/>
                          <a:ea typeface="Calibri"/>
                          <a:cs typeface="Times New Roman"/>
                        </a:rPr>
                        <a:t>Evaluation Guidelines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Calibri"/>
                          <a:ea typeface="Calibri"/>
                          <a:cs typeface="Times New Roman"/>
                        </a:rPr>
                        <a:t>Marks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Calibri"/>
                          <a:ea typeface="Calibri"/>
                          <a:cs typeface="Times New Roman"/>
                        </a:rPr>
                        <a:t>Overall Marks&amp; Grade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Calibri"/>
                          <a:ea typeface="Calibri"/>
                          <a:cs typeface="Times New Roman"/>
                        </a:rPr>
                        <a:t>Observations???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5645">
                <a:tc>
                  <a:txBody>
                    <a:bodyPr/>
                    <a:lstStyle/>
                    <a:p>
                      <a:pPr marL="0" marR="0">
                        <a:lnSpc>
                          <a:spcPct val="115000"/>
                        </a:lnSpc>
                        <a:spcBef>
                          <a:spcPts val="0"/>
                        </a:spcBef>
                        <a:spcAft>
                          <a:spcPts val="0"/>
                        </a:spcAft>
                      </a:pPr>
                      <a:r>
                        <a:rPr lang="en-US" sz="1400">
                          <a:latin typeface="Calibri"/>
                          <a:ea typeface="Calibri"/>
                          <a:cs typeface="Times New Roman"/>
                        </a:rPr>
                        <a:t>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latin typeface="Times New Roman" panose="02020603050405020304" pitchFamily="18" charset="0"/>
                          <a:ea typeface="Calibri"/>
                          <a:cs typeface="Times New Roman" panose="02020603050405020304" pitchFamily="18" charset="0"/>
                        </a:rPr>
                        <a:t>A. Establish Correlation between CO-PO(5)</a:t>
                      </a:r>
                    </a:p>
                    <a:p>
                      <a:pPr marL="0" marR="0">
                        <a:lnSpc>
                          <a:spcPct val="115000"/>
                        </a:lnSpc>
                        <a:spcBef>
                          <a:spcPts val="0"/>
                        </a:spcBef>
                        <a:spcAft>
                          <a:spcPts val="0"/>
                        </a:spcAft>
                      </a:pPr>
                      <a:r>
                        <a:rPr lang="en-US" sz="1200" dirty="0">
                          <a:latin typeface="Times New Roman" panose="02020603050405020304" pitchFamily="18" charset="0"/>
                          <a:ea typeface="Calibri"/>
                          <a:cs typeface="Times New Roman" panose="02020603050405020304" pitchFamily="18" charset="0"/>
                        </a:rPr>
                        <a:t>B. COs embedded in Syllabi?</a:t>
                      </a:r>
                      <a:r>
                        <a:rPr lang="en-US" sz="1200" baseline="0" dirty="0">
                          <a:latin typeface="Times New Roman" panose="02020603050405020304" pitchFamily="18" charset="0"/>
                          <a:ea typeface="Calibri"/>
                          <a:cs typeface="Times New Roman" panose="02020603050405020304" pitchFamily="18" charset="0"/>
                        </a:rPr>
                        <a:t> </a:t>
                      </a:r>
                      <a:r>
                        <a:rPr lang="en-US" sz="1200" dirty="0">
                          <a:latin typeface="Times New Roman" panose="02020603050405020304" pitchFamily="18" charset="0"/>
                          <a:ea typeface="Calibri"/>
                          <a:cs typeface="Times New Roman" panose="02020603050405020304" pitchFamily="18" charset="0"/>
                        </a:rPr>
                        <a:t>(5)</a:t>
                      </a:r>
                    </a:p>
                    <a:p>
                      <a:pPr marL="0" marR="0">
                        <a:lnSpc>
                          <a:spcPct val="115000"/>
                        </a:lnSpc>
                        <a:spcBef>
                          <a:spcPts val="0"/>
                        </a:spcBef>
                        <a:spcAft>
                          <a:spcPts val="0"/>
                        </a:spcAft>
                      </a:pPr>
                      <a:endParaRPr lang="en-US" sz="1000" dirty="0">
                        <a:latin typeface="Calibri"/>
                        <a:ea typeface="Calibri"/>
                        <a:cs typeface="Times New Roman"/>
                      </a:endParaRPr>
                    </a:p>
                    <a:p>
                      <a:pPr marL="0" marR="0">
                        <a:lnSpc>
                          <a:spcPct val="115000"/>
                        </a:lnSpc>
                        <a:spcBef>
                          <a:spcPts val="0"/>
                        </a:spcBef>
                        <a:spcAft>
                          <a:spcPts val="0"/>
                        </a:spcAft>
                      </a:pPr>
                      <a:r>
                        <a:rPr lang="en-US" sz="1400" dirty="0">
                          <a:latin typeface="Calibri"/>
                          <a:ea typeface="Calibri"/>
                          <a:cs typeface="Times New Roman"/>
                        </a:rPr>
                        <a:t>C. Explanation of Course articulation Matrix  (5)</a:t>
                      </a:r>
                    </a:p>
                    <a:p>
                      <a:pPr marL="0" marR="0">
                        <a:lnSpc>
                          <a:spcPct val="115000"/>
                        </a:lnSpc>
                        <a:spcBef>
                          <a:spcPts val="0"/>
                        </a:spcBef>
                        <a:spcAft>
                          <a:spcPts val="0"/>
                        </a:spcAft>
                      </a:pPr>
                      <a:r>
                        <a:rPr lang="en-US" sz="1400" dirty="0">
                          <a:latin typeface="Calibri"/>
                          <a:ea typeface="Calibri"/>
                          <a:cs typeface="Times New Roman"/>
                        </a:rPr>
                        <a:t>D. Explanation  Program articulation Matrix (10)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Calibri"/>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Calibri"/>
                          <a:ea typeface="Calibri"/>
                          <a:cs typeface="Times New Roman"/>
                        </a:rPr>
                        <a:t>Evidence of COs for all courses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4" name="Title 3"/>
          <p:cNvSpPr>
            <a:spLocks noGrp="1"/>
          </p:cNvSpPr>
          <p:nvPr>
            <p:ph type="title"/>
          </p:nvPr>
        </p:nvSpPr>
        <p:spPr>
          <a:xfrm>
            <a:off x="762000" y="228600"/>
            <a:ext cx="7772400" cy="1362075"/>
          </a:xfrm>
        </p:spPr>
        <p:txBody>
          <a:bodyPr/>
          <a:lstStyle/>
          <a:p>
            <a:pPr algn="ctr"/>
            <a:r>
              <a:rPr lang="en-US" dirty="0">
                <a:latin typeface="Times New Roman" pitchFamily="18" charset="0"/>
                <a:cs typeface="Times New Roman" pitchFamily="18" charset="0"/>
              </a:rPr>
              <a:t>Criteria -3</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Correlation Matrices</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1" y="1524000"/>
          <a:ext cx="8610598" cy="5029200"/>
        </p:xfrm>
        <a:graphic>
          <a:graphicData uri="http://schemas.openxmlformats.org/drawingml/2006/table">
            <a:tbl>
              <a:tblPr/>
              <a:tblGrid>
                <a:gridCol w="728723">
                  <a:extLst>
                    <a:ext uri="{9D8B030D-6E8A-4147-A177-3AD203B41FA5}">
                      <a16:colId xmlns:a16="http://schemas.microsoft.com/office/drawing/2014/main" val="20000"/>
                    </a:ext>
                  </a:extLst>
                </a:gridCol>
                <a:gridCol w="1468904">
                  <a:extLst>
                    <a:ext uri="{9D8B030D-6E8A-4147-A177-3AD203B41FA5}">
                      <a16:colId xmlns:a16="http://schemas.microsoft.com/office/drawing/2014/main" val="20001"/>
                    </a:ext>
                  </a:extLst>
                </a:gridCol>
                <a:gridCol w="682810">
                  <a:extLst>
                    <a:ext uri="{9D8B030D-6E8A-4147-A177-3AD203B41FA5}">
                      <a16:colId xmlns:a16="http://schemas.microsoft.com/office/drawing/2014/main" val="20002"/>
                    </a:ext>
                  </a:extLst>
                </a:gridCol>
                <a:gridCol w="2529762">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575458">
                  <a:extLst>
                    <a:ext uri="{9D8B030D-6E8A-4147-A177-3AD203B41FA5}">
                      <a16:colId xmlns:a16="http://schemas.microsoft.com/office/drawing/2014/main" val="20005"/>
                    </a:ext>
                  </a:extLst>
                </a:gridCol>
                <a:gridCol w="2167741">
                  <a:extLst>
                    <a:ext uri="{9D8B030D-6E8A-4147-A177-3AD203B41FA5}">
                      <a16:colId xmlns:a16="http://schemas.microsoft.com/office/drawing/2014/main" val="20006"/>
                    </a:ext>
                  </a:extLst>
                </a:gridCol>
              </a:tblGrid>
              <a:tr h="1345139">
                <a:tc>
                  <a:txBody>
                    <a:bodyPr/>
                    <a:lstStyle/>
                    <a:p>
                      <a:pPr marL="0" marR="0">
                        <a:lnSpc>
                          <a:spcPct val="115000"/>
                        </a:lnSpc>
                        <a:spcBef>
                          <a:spcPts val="0"/>
                        </a:spcBef>
                        <a:spcAft>
                          <a:spcPts val="0"/>
                        </a:spcAft>
                      </a:pPr>
                      <a:r>
                        <a:rPr lang="en-US" sz="1800" dirty="0">
                          <a:latin typeface="Times New Roman" pitchFamily="18" charset="0"/>
                          <a:ea typeface="Calibri"/>
                          <a:cs typeface="Times New Roman"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Attainment of POs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pitchFamily="18" charset="0"/>
                          <a:ea typeface="Calibri"/>
                          <a:cs typeface="Times New Roman" pitchFamily="18" charset="0"/>
                        </a:rPr>
                        <a:t>Evaluation Guidelines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Times New Roman" pitchFamily="18" charset="0"/>
                          <a:ea typeface="Calibri"/>
                          <a:cs typeface="Times New Roman" pitchFamily="18" charset="0"/>
                        </a:rPr>
                        <a:t>Observations???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76663">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Describe assessment tools&amp;processes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Calibri"/>
                          <a:cs typeface="Times New Roman" pitchFamily="18" charset="0"/>
                        </a:rPr>
                        <a:t>A.  List Assessment processes(2)</a:t>
                      </a:r>
                    </a:p>
                    <a:p>
                      <a:pPr marL="0" marR="0">
                        <a:lnSpc>
                          <a:spcPct val="115000"/>
                        </a:lnSpc>
                        <a:spcBef>
                          <a:spcPts val="0"/>
                        </a:spcBef>
                        <a:spcAft>
                          <a:spcPts val="0"/>
                        </a:spcAft>
                      </a:pPr>
                      <a:r>
                        <a:rPr lang="en-US" sz="1400" dirty="0">
                          <a:latin typeface="Times New Roman" pitchFamily="18" charset="0"/>
                          <a:ea typeface="Calibri"/>
                          <a:cs typeface="Times New Roman" pitchFamily="18" charset="0"/>
                        </a:rPr>
                        <a:t>B. Quality /relevance of tools &amp; processes(8)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07398">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3.2.2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Results of Evaluation of PO/PSO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pitchFamily="18" charset="0"/>
                          <a:ea typeface="Calibri"/>
                          <a:cs typeface="Times New Roman" pitchFamily="18" charset="0"/>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solidFill>
                            <a:srgbClr val="000000"/>
                          </a:solidFill>
                          <a:latin typeface="Times New Roman" pitchFamily="18" charset="0"/>
                          <a:ea typeface="Calibri"/>
                          <a:cs typeface="Times New Roman" pitchFamily="18" charset="0"/>
                        </a:rPr>
                        <a:t>A. Verification of documents, results and level of attainment of each PO/PSO (50)*</a:t>
                      </a:r>
                    </a:p>
                    <a:p>
                      <a:pPr marL="0" marR="0">
                        <a:spcBef>
                          <a:spcPts val="0"/>
                        </a:spcBef>
                        <a:spcAft>
                          <a:spcPts val="0"/>
                        </a:spcAft>
                      </a:pPr>
                      <a:r>
                        <a:rPr lang="en-US" sz="1800" dirty="0">
                          <a:solidFill>
                            <a:srgbClr val="000000"/>
                          </a:solidFill>
                          <a:latin typeface="Times New Roman" pitchFamily="18" charset="0"/>
                          <a:ea typeface="Calibri"/>
                          <a:cs typeface="Times New Roman" pitchFamily="18" charset="0"/>
                        </a:rPr>
                        <a:t>B. Overall levels of Attainment(15)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latin typeface="Times New Roman" pitchFamily="18" charset="0"/>
                          <a:ea typeface="Calibri"/>
                          <a:cs typeface="Times New Roman" pitchFamily="18" charset="0"/>
                        </a:rPr>
                        <a:t>{Involves  accumulation from all COs to all POs using the CO-PO matrix}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 name="Title 3"/>
          <p:cNvSpPr>
            <a:spLocks noGrp="1"/>
          </p:cNvSpPr>
          <p:nvPr>
            <p:ph type="title"/>
          </p:nvPr>
        </p:nvSpPr>
        <p:spPr/>
        <p:txBody>
          <a:bodyPr/>
          <a:lstStyle/>
          <a:p>
            <a:r>
              <a:rPr lang="en-US" dirty="0">
                <a:latin typeface="Times New Roman" pitchFamily="18" charset="0"/>
                <a:cs typeface="Times New Roman" pitchFamily="18" charset="0"/>
              </a:rPr>
              <a:t>Attainment of POs</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itchFamily="18" charset="0"/>
                <a:cs typeface="Times New Roman" pitchFamily="18" charset="0"/>
              </a:rPr>
              <a:t>In Engineering, OBE Leads to:</a:t>
            </a:r>
          </a:p>
        </p:txBody>
      </p:sp>
      <p:sp>
        <p:nvSpPr>
          <p:cNvPr id="4" name="Content Placeholder 3"/>
          <p:cNvSpPr>
            <a:spLocks noGrp="1"/>
          </p:cNvSpPr>
          <p:nvPr>
            <p:ph idx="1"/>
          </p:nvPr>
        </p:nvSpPr>
        <p:spPr/>
        <p:txBody>
          <a:bodyPr>
            <a:normAutofit/>
          </a:bodyPr>
          <a:lstStyle/>
          <a:p>
            <a:r>
              <a:rPr lang="en-US" sz="4400" b="1" dirty="0">
                <a:latin typeface="Times New Roman" pitchFamily="18" charset="0"/>
              </a:rPr>
              <a:t>Defining of the Graduate Profile</a:t>
            </a:r>
            <a:br>
              <a:rPr lang="en-US" sz="4400" b="1" dirty="0">
                <a:latin typeface="Times New Roman" pitchFamily="18" charset="0"/>
              </a:rPr>
            </a:br>
            <a:r>
              <a:rPr lang="en-US" sz="4400" b="1" dirty="0">
                <a:latin typeface="Times New Roman" pitchFamily="18" charset="0"/>
              </a:rPr>
              <a:t>&amp;</a:t>
            </a:r>
          </a:p>
          <a:p>
            <a:r>
              <a:rPr lang="en-US" sz="4400" b="1" dirty="0">
                <a:latin typeface="Times New Roman" pitchFamily="18" charset="0"/>
              </a:rPr>
              <a:t>It should be in line with the          Washington Accord</a:t>
            </a:r>
            <a:endParaRPr lang="en-US" sz="4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382000" cy="5078313"/>
          </a:xfrm>
          <a:prstGeom prst="rect">
            <a:avLst/>
          </a:prstGeom>
          <a:noFill/>
        </p:spPr>
        <p:txBody>
          <a:bodyPr wrap="square" rtlCol="0">
            <a:spAutoFit/>
          </a:bodyPr>
          <a:lstStyle/>
          <a:p>
            <a:pPr algn="ctr"/>
            <a:r>
              <a:rPr lang="en-US" sz="3600" b="1" dirty="0">
                <a:latin typeface="Times New Roman" pitchFamily="18" charset="0"/>
                <a:cs typeface="Times New Roman" pitchFamily="18" charset="0"/>
              </a:rPr>
              <a:t>A Couple of  more Questions:</a:t>
            </a:r>
          </a:p>
          <a:p>
            <a:pPr algn="ctr"/>
            <a:endParaRPr lang="en-US" sz="3600" b="1" dirty="0">
              <a:latin typeface="Times New Roman" pitchFamily="18" charset="0"/>
              <a:cs typeface="Times New Roman" pitchFamily="18" charset="0"/>
            </a:endParaRPr>
          </a:p>
          <a:p>
            <a:pPr algn="ctr"/>
            <a:r>
              <a:rPr lang="en-US" sz="3600" b="1" dirty="0">
                <a:latin typeface="Times New Roman" pitchFamily="18" charset="0"/>
                <a:cs typeface="Times New Roman" pitchFamily="18" charset="0"/>
              </a:rPr>
              <a:t>Qu.1. Who Defines the Learning Outcomes?</a:t>
            </a:r>
          </a:p>
          <a:p>
            <a:pPr algn="ctr"/>
            <a:r>
              <a:rPr lang="en-US" sz="3600" b="1" dirty="0">
                <a:latin typeface="Times New Roman" pitchFamily="18" charset="0"/>
                <a:cs typeface="Times New Roman" pitchFamily="18" charset="0"/>
              </a:rPr>
              <a:t>Ans. The Stakeholders of that Program.</a:t>
            </a:r>
          </a:p>
          <a:p>
            <a:pPr algn="ctr"/>
            <a:r>
              <a:rPr lang="en-US" sz="3600" b="1" dirty="0">
                <a:latin typeface="Times New Roman" pitchFamily="18" charset="0"/>
                <a:cs typeface="Times New Roman" pitchFamily="18" charset="0"/>
              </a:rPr>
              <a:t>Then,</a:t>
            </a:r>
          </a:p>
          <a:p>
            <a:pPr algn="ctr"/>
            <a:r>
              <a:rPr lang="en-US" sz="3600" b="1" dirty="0">
                <a:latin typeface="Times New Roman" pitchFamily="18" charset="0"/>
                <a:cs typeface="Times New Roman" pitchFamily="18" charset="0"/>
              </a:rPr>
              <a:t>Qu.2. Who are the Stakeholders?</a:t>
            </a:r>
          </a:p>
          <a:p>
            <a:pPr algn="ctr"/>
            <a:r>
              <a:rPr lang="en-US" sz="3600" b="1" dirty="0">
                <a:latin typeface="Times New Roman" pitchFamily="18" charset="0"/>
                <a:cs typeface="Times New Roman" pitchFamily="18" charset="0"/>
              </a:rPr>
              <a:t>Ans. In Engineering- Industry and Academia</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idx="4294967295"/>
          </p:nvPr>
        </p:nvSpPr>
        <p:spPr/>
        <p:txBody>
          <a:bodyPr/>
          <a:lstStyle/>
          <a:p>
            <a:r>
              <a:rPr lang="en-US">
                <a:latin typeface="Times New Roman" pitchFamily="18" charset="0"/>
              </a:rPr>
              <a:t>NBA-Program Outcomes</a:t>
            </a:r>
          </a:p>
        </p:txBody>
      </p:sp>
      <p:sp>
        <p:nvSpPr>
          <p:cNvPr id="59395" name="Text Box 6"/>
          <p:cNvSpPr txBox="1">
            <a:spLocks noChangeArrowheads="1"/>
          </p:cNvSpPr>
          <p:nvPr/>
        </p:nvSpPr>
        <p:spPr bwMode="auto">
          <a:xfrm>
            <a:off x="228600" y="1600200"/>
            <a:ext cx="8458200" cy="4783138"/>
          </a:xfrm>
          <a:prstGeom prst="rect">
            <a:avLst/>
          </a:prstGeom>
          <a:noFill/>
          <a:ln w="9525">
            <a:noFill/>
            <a:miter lim="800000"/>
            <a:headEnd/>
            <a:tailEnd/>
          </a:ln>
        </p:spPr>
        <p:txBody>
          <a:bodyPr>
            <a:spAutoFit/>
          </a:bodyPr>
          <a:lstStyle/>
          <a:p>
            <a:r>
              <a:rPr lang="en-US" sz="2400">
                <a:latin typeface="Times New Roman" pitchFamily="18" charset="0"/>
              </a:rPr>
              <a:t>1. </a:t>
            </a:r>
            <a:r>
              <a:rPr lang="en-US" sz="2800" b="1">
                <a:latin typeface="Times New Roman" pitchFamily="18" charset="0"/>
              </a:rPr>
              <a:t>Engineering Knowledge,</a:t>
            </a:r>
            <a:r>
              <a:rPr lang="en-US" sz="2400" b="1">
                <a:latin typeface="Times New Roman" pitchFamily="18" charset="0"/>
              </a:rPr>
              <a:t> </a:t>
            </a:r>
          </a:p>
          <a:p>
            <a:r>
              <a:rPr lang="en-US" sz="2400">
                <a:latin typeface="Times New Roman" pitchFamily="18" charset="0"/>
              </a:rPr>
              <a:t>2. Problem Analysis </a:t>
            </a:r>
          </a:p>
          <a:p>
            <a:r>
              <a:rPr lang="en-US" sz="2400">
                <a:latin typeface="Times New Roman" pitchFamily="18" charset="0"/>
              </a:rPr>
              <a:t>3. </a:t>
            </a:r>
            <a:r>
              <a:rPr lang="en-US" sz="2800" b="1">
                <a:latin typeface="Times New Roman" pitchFamily="18" charset="0"/>
              </a:rPr>
              <a:t>Design/development of solutions</a:t>
            </a:r>
            <a:r>
              <a:rPr lang="en-US" sz="2800">
                <a:latin typeface="Times New Roman" pitchFamily="18" charset="0"/>
              </a:rPr>
              <a:t>,</a:t>
            </a:r>
            <a:r>
              <a:rPr lang="en-US" sz="2400">
                <a:latin typeface="Times New Roman" pitchFamily="18" charset="0"/>
              </a:rPr>
              <a:t> </a:t>
            </a:r>
          </a:p>
          <a:p>
            <a:r>
              <a:rPr lang="en-US" sz="2400">
                <a:latin typeface="Times New Roman" pitchFamily="18" charset="0"/>
              </a:rPr>
              <a:t>4. Conduct investigations of complex</a:t>
            </a:r>
            <a:r>
              <a:rPr lang="en-US" sz="2400" b="1">
                <a:latin typeface="Times New Roman" pitchFamily="18" charset="0"/>
              </a:rPr>
              <a:t> </a:t>
            </a:r>
            <a:r>
              <a:rPr lang="en-US" sz="2400">
                <a:latin typeface="Times New Roman" pitchFamily="18" charset="0"/>
              </a:rPr>
              <a:t>Problems, </a:t>
            </a:r>
          </a:p>
          <a:p>
            <a:r>
              <a:rPr lang="en-US" sz="2400">
                <a:latin typeface="Times New Roman" pitchFamily="18" charset="0"/>
              </a:rPr>
              <a:t>5. </a:t>
            </a:r>
            <a:r>
              <a:rPr lang="en-US" sz="2800" b="1">
                <a:latin typeface="Times New Roman" pitchFamily="18" charset="0"/>
              </a:rPr>
              <a:t>Modern tool usage,</a:t>
            </a:r>
            <a:r>
              <a:rPr lang="en-US" sz="2400">
                <a:latin typeface="Times New Roman" pitchFamily="18" charset="0"/>
              </a:rPr>
              <a:t> </a:t>
            </a:r>
          </a:p>
          <a:p>
            <a:r>
              <a:rPr lang="en-US" sz="2400">
                <a:latin typeface="Times New Roman" pitchFamily="18" charset="0"/>
              </a:rPr>
              <a:t>6. The engineer and society,  </a:t>
            </a:r>
          </a:p>
          <a:p>
            <a:r>
              <a:rPr lang="en-US" sz="2400">
                <a:latin typeface="Times New Roman" pitchFamily="18" charset="0"/>
              </a:rPr>
              <a:t>7. </a:t>
            </a:r>
            <a:r>
              <a:rPr lang="en-US" sz="2800" b="1">
                <a:latin typeface="Times New Roman" pitchFamily="18" charset="0"/>
              </a:rPr>
              <a:t>Environment and sustainability</a:t>
            </a:r>
            <a:r>
              <a:rPr lang="en-US" sz="2400">
                <a:latin typeface="Times New Roman" pitchFamily="18" charset="0"/>
              </a:rPr>
              <a:t>,</a:t>
            </a:r>
          </a:p>
          <a:p>
            <a:r>
              <a:rPr lang="en-US" sz="2400">
                <a:latin typeface="Times New Roman" pitchFamily="18" charset="0"/>
              </a:rPr>
              <a:t> 8. </a:t>
            </a:r>
            <a:r>
              <a:rPr lang="en-US" sz="2800" b="1">
                <a:latin typeface="Times New Roman" pitchFamily="18" charset="0"/>
              </a:rPr>
              <a:t>Ethics,</a:t>
            </a:r>
            <a:r>
              <a:rPr lang="en-US" sz="2800">
                <a:latin typeface="Times New Roman" pitchFamily="18" charset="0"/>
              </a:rPr>
              <a:t> </a:t>
            </a:r>
          </a:p>
          <a:p>
            <a:r>
              <a:rPr lang="en-US" sz="2400">
                <a:latin typeface="Times New Roman" pitchFamily="18" charset="0"/>
              </a:rPr>
              <a:t>9. Individual and team work, </a:t>
            </a:r>
          </a:p>
          <a:p>
            <a:r>
              <a:rPr lang="en-US" sz="2400">
                <a:latin typeface="Times New Roman" pitchFamily="18" charset="0"/>
              </a:rPr>
              <a:t>10. Communication, </a:t>
            </a:r>
          </a:p>
          <a:p>
            <a:r>
              <a:rPr lang="en-US" sz="2400">
                <a:latin typeface="Times New Roman" pitchFamily="18" charset="0"/>
              </a:rPr>
              <a:t>11. Project management and finance, </a:t>
            </a:r>
          </a:p>
          <a:p>
            <a:r>
              <a:rPr lang="en-US" sz="2400">
                <a:latin typeface="Times New Roman" pitchFamily="18" charset="0"/>
              </a:rPr>
              <a:t>12. </a:t>
            </a:r>
            <a:r>
              <a:rPr lang="en-US" sz="2400" b="1" i="1">
                <a:latin typeface="Times New Roman" pitchFamily="18" charset="0"/>
              </a:rPr>
              <a:t>Life-long learning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Key Terms</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Accreditation Criteria</a:t>
            </a:r>
          </a:p>
          <a:p>
            <a:r>
              <a:rPr lang="en-US" dirty="0">
                <a:latin typeface="Times New Roman" pitchFamily="18" charset="0"/>
                <a:cs typeface="Times New Roman" pitchFamily="18" charset="0"/>
              </a:rPr>
              <a:t>Program Educational Objectives – PEO</a:t>
            </a:r>
          </a:p>
          <a:p>
            <a:r>
              <a:rPr lang="en-US" b="1" dirty="0">
                <a:latin typeface="Times New Roman" pitchFamily="18" charset="0"/>
                <a:cs typeface="Times New Roman" pitchFamily="18" charset="0"/>
              </a:rPr>
              <a:t>Course Outcomes – CO</a:t>
            </a:r>
          </a:p>
          <a:p>
            <a:r>
              <a:rPr lang="en-US" b="1" dirty="0">
                <a:latin typeface="Times New Roman" pitchFamily="18" charset="0"/>
                <a:cs typeface="Times New Roman" pitchFamily="18" charset="0"/>
              </a:rPr>
              <a:t>Program Outcomes – PO</a:t>
            </a:r>
          </a:p>
          <a:p>
            <a:r>
              <a:rPr lang="en-US" dirty="0">
                <a:latin typeface="Times New Roman" pitchFamily="18" charset="0"/>
                <a:cs typeface="Times New Roman" pitchFamily="18" charset="0"/>
              </a:rPr>
              <a:t>Assessment</a:t>
            </a:r>
          </a:p>
          <a:p>
            <a:r>
              <a:rPr lang="en-US" dirty="0">
                <a:latin typeface="Times New Roman" pitchFamily="18" charset="0"/>
                <a:cs typeface="Times New Roman" pitchFamily="18" charset="0"/>
              </a:rPr>
              <a:t>Evaluation  </a:t>
            </a:r>
          </a:p>
          <a:p>
            <a:pPr>
              <a:buNone/>
            </a:pPr>
            <a:r>
              <a:rPr lang="en-US" dirty="0">
                <a:latin typeface="Times New Roman" pitchFamily="18" charset="0"/>
                <a:cs typeface="Times New Roman"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33600"/>
            <a:ext cx="8534400" cy="1828800"/>
          </a:xfrm>
        </p:spPr>
        <p:txBody>
          <a:bodyPr>
            <a:noAutofit/>
          </a:bodyPr>
          <a:lstStyle/>
          <a:p>
            <a:r>
              <a:rPr lang="en-US" sz="4000" b="1" dirty="0">
                <a:latin typeface="Times New Roman" pitchFamily="18" charset="0"/>
                <a:cs typeface="Times New Roman" pitchFamily="18" charset="0"/>
              </a:rPr>
              <a:t>Accreditation is a Judgment on the Program- </a:t>
            </a:r>
            <a:r>
              <a:rPr lang="en-US" sz="4000" b="1" i="1" dirty="0">
                <a:latin typeface="Times New Roman" pitchFamily="18" charset="0"/>
                <a:cs typeface="Times New Roman" pitchFamily="18" charset="0"/>
              </a:rPr>
              <a:t>Acceptable/ Not Acceptable</a:t>
            </a:r>
          </a:p>
        </p:txBody>
      </p:sp>
      <p:sp>
        <p:nvSpPr>
          <p:cNvPr id="5" name="TextBox 4"/>
          <p:cNvSpPr txBox="1"/>
          <p:nvPr/>
        </p:nvSpPr>
        <p:spPr>
          <a:xfrm>
            <a:off x="457200" y="4724400"/>
            <a:ext cx="8001000" cy="584775"/>
          </a:xfrm>
          <a:prstGeom prst="rect">
            <a:avLst/>
          </a:prstGeom>
          <a:noFill/>
        </p:spPr>
        <p:txBody>
          <a:bodyPr wrap="square" rtlCol="0">
            <a:spAutoFit/>
          </a:bodyPr>
          <a:lstStyle/>
          <a:p>
            <a:r>
              <a:rPr lang="en-US" sz="3200" i="1" dirty="0">
                <a:latin typeface="Times New Roman" pitchFamily="18" charset="0"/>
                <a:cs typeface="Times New Roman" pitchFamily="18" charset="0"/>
              </a:rPr>
              <a:t>Has to be Objective &amp; Consistent          Criteria</a:t>
            </a:r>
            <a:endParaRPr lang="en-US" sz="3200" dirty="0">
              <a:latin typeface="Times New Roman" pitchFamily="18" charset="0"/>
              <a:cs typeface="Times New Roman" pitchFamily="18" charset="0"/>
            </a:endParaRPr>
          </a:p>
        </p:txBody>
      </p:sp>
      <p:sp>
        <p:nvSpPr>
          <p:cNvPr id="6" name="Right Arrow 5"/>
          <p:cNvSpPr/>
          <p:nvPr/>
        </p:nvSpPr>
        <p:spPr>
          <a:xfrm>
            <a:off x="6172200" y="49530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idx="4294967295"/>
          </p:nvPr>
        </p:nvSpPr>
        <p:spPr/>
        <p:txBody>
          <a:bodyPr/>
          <a:lstStyle/>
          <a:p>
            <a:r>
              <a:rPr lang="en-US" b="1" dirty="0">
                <a:latin typeface="Times New Roman" pitchFamily="18" charset="0"/>
              </a:rPr>
              <a:t>How to make the judgment?</a:t>
            </a:r>
          </a:p>
        </p:txBody>
      </p:sp>
      <p:pic>
        <p:nvPicPr>
          <p:cNvPr id="53251" name="Picture 7" descr="MC900056214[1]"/>
          <p:cNvPicPr>
            <a:picLocks noChangeAspect="1" noChangeArrowheads="1"/>
          </p:cNvPicPr>
          <p:nvPr/>
        </p:nvPicPr>
        <p:blipFill>
          <a:blip r:embed="rId3"/>
          <a:srcRect/>
          <a:stretch>
            <a:fillRect/>
          </a:stretch>
        </p:blipFill>
        <p:spPr bwMode="auto">
          <a:xfrm>
            <a:off x="2895600" y="1524000"/>
            <a:ext cx="3049588" cy="3124200"/>
          </a:xfrm>
          <a:prstGeom prst="rect">
            <a:avLst/>
          </a:prstGeom>
          <a:noFill/>
          <a:ln w="9525">
            <a:noFill/>
            <a:miter lim="800000"/>
            <a:headEnd/>
            <a:tailEnd/>
          </a:ln>
        </p:spPr>
      </p:pic>
      <p:sp>
        <p:nvSpPr>
          <p:cNvPr id="53252" name="Text Box 10"/>
          <p:cNvSpPr txBox="1">
            <a:spLocks noChangeArrowheads="1"/>
          </p:cNvSpPr>
          <p:nvPr/>
        </p:nvSpPr>
        <p:spPr bwMode="auto">
          <a:xfrm>
            <a:off x="609600" y="5105400"/>
            <a:ext cx="8153400" cy="1077218"/>
          </a:xfrm>
          <a:prstGeom prst="rect">
            <a:avLst/>
          </a:prstGeom>
          <a:noFill/>
          <a:ln w="9525">
            <a:noFill/>
            <a:miter lim="800000"/>
            <a:headEnd/>
            <a:tailEnd/>
          </a:ln>
        </p:spPr>
        <p:txBody>
          <a:bodyPr>
            <a:spAutoFit/>
          </a:bodyPr>
          <a:lstStyle/>
          <a:p>
            <a:pPr algn="ctr">
              <a:spcBef>
                <a:spcPct val="50000"/>
              </a:spcBef>
            </a:pPr>
            <a:r>
              <a:rPr lang="en-US" sz="3200" dirty="0">
                <a:latin typeface="Times New Roman" pitchFamily="18" charset="0"/>
              </a:rPr>
              <a:t>As dictated by the </a:t>
            </a:r>
            <a:r>
              <a:rPr lang="en-US" sz="3200" i="1" dirty="0">
                <a:latin typeface="Times New Roman" pitchFamily="18" charset="0"/>
              </a:rPr>
              <a:t>Accreditation Criteria </a:t>
            </a:r>
            <a:r>
              <a:rPr lang="en-US" sz="3200" dirty="0">
                <a:latin typeface="Times New Roman" pitchFamily="18" charset="0"/>
              </a:rPr>
              <a:t>and </a:t>
            </a:r>
            <a:r>
              <a:rPr lang="en-US" sz="3200" b="1" dirty="0">
                <a:latin typeface="Times New Roman" pitchFamily="18" charset="0"/>
              </a:rPr>
              <a:t>Evidence on record </a:t>
            </a:r>
          </a:p>
        </p:txBody>
      </p:sp>
      <p:pic>
        <p:nvPicPr>
          <p:cNvPr id="1026" name="Picture 2" descr="C:\Users\Administrator\AppData\Local\Microsoft\Windows\Temporary Internet Files\Content.IE5\M7FC6M78\800px-Book3.svg[1].png"/>
          <p:cNvPicPr>
            <a:picLocks noChangeAspect="1" noChangeArrowheads="1"/>
          </p:cNvPicPr>
          <p:nvPr/>
        </p:nvPicPr>
        <p:blipFill>
          <a:blip r:embed="rId4" cstate="print"/>
          <a:srcRect/>
          <a:stretch>
            <a:fillRect/>
          </a:stretch>
        </p:blipFill>
        <p:spPr bwMode="auto">
          <a:xfrm>
            <a:off x="5334000" y="1447800"/>
            <a:ext cx="990600" cy="710755"/>
          </a:xfrm>
          <a:prstGeom prst="rect">
            <a:avLst/>
          </a:prstGeom>
          <a:noFill/>
        </p:spPr>
      </p:pic>
      <p:pic>
        <p:nvPicPr>
          <p:cNvPr id="1027" name="Picture 3" descr="C:\Users\Administrator\AppData\Local\Microsoft\Windows\Temporary Internet Files\Content.IE5\M7FC6M78\detective[1].jpg"/>
          <p:cNvPicPr>
            <a:picLocks noChangeAspect="1" noChangeArrowheads="1"/>
          </p:cNvPicPr>
          <p:nvPr/>
        </p:nvPicPr>
        <p:blipFill>
          <a:blip r:embed="rId5"/>
          <a:srcRect/>
          <a:stretch>
            <a:fillRect/>
          </a:stretch>
        </p:blipFill>
        <p:spPr bwMode="auto">
          <a:xfrm>
            <a:off x="5486401" y="2286001"/>
            <a:ext cx="914400" cy="943362"/>
          </a:xfrm>
          <a:prstGeom prst="rect">
            <a:avLst/>
          </a:prstGeom>
          <a:noFill/>
        </p:spPr>
      </p:pic>
      <p:sp>
        <p:nvSpPr>
          <p:cNvPr id="7" name="TextBox 6"/>
          <p:cNvSpPr txBox="1"/>
          <p:nvPr/>
        </p:nvSpPr>
        <p:spPr>
          <a:xfrm>
            <a:off x="6400800" y="1524000"/>
            <a:ext cx="2514600" cy="461665"/>
          </a:xfrm>
          <a:prstGeom prst="rect">
            <a:avLst/>
          </a:prstGeom>
          <a:noFill/>
        </p:spPr>
        <p:txBody>
          <a:bodyPr wrap="square" rtlCol="0">
            <a:spAutoFit/>
          </a:bodyPr>
          <a:lstStyle/>
          <a:p>
            <a:r>
              <a:rPr lang="en-US" sz="2400" dirty="0">
                <a:latin typeface="Times New Roman" pitchFamily="18" charset="0"/>
                <a:cs typeface="Times New Roman" pitchFamily="18" charset="0"/>
              </a:rPr>
              <a:t>Criteria-Rule book</a:t>
            </a:r>
          </a:p>
        </p:txBody>
      </p:sp>
      <p:sp>
        <p:nvSpPr>
          <p:cNvPr id="8" name="TextBox 7"/>
          <p:cNvSpPr txBox="1"/>
          <p:nvPr/>
        </p:nvSpPr>
        <p:spPr>
          <a:xfrm>
            <a:off x="6324600" y="2590800"/>
            <a:ext cx="2819400" cy="461665"/>
          </a:xfrm>
          <a:prstGeom prst="rect">
            <a:avLst/>
          </a:prstGeom>
          <a:noFill/>
        </p:spPr>
        <p:txBody>
          <a:bodyPr wrap="square" rtlCol="0">
            <a:spAutoFit/>
          </a:bodyPr>
          <a:lstStyle/>
          <a:p>
            <a:r>
              <a:rPr lang="en-US" sz="2400" dirty="0">
                <a:latin typeface="Times New Roman" pitchFamily="18" charset="0"/>
                <a:cs typeface="Times New Roman" pitchFamily="18" charset="0"/>
              </a:rPr>
              <a:t>Evidence on Record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Role of the two criteria</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Program Curriculum                                 PO</a:t>
            </a:r>
          </a:p>
          <a:p>
            <a:r>
              <a:rPr lang="en-US" dirty="0">
                <a:latin typeface="Times New Roman" pitchFamily="18" charset="0"/>
                <a:cs typeface="Times New Roman" pitchFamily="18" charset="0"/>
              </a:rPr>
              <a:t>Program Outcomes</a:t>
            </a:r>
          </a:p>
          <a:p>
            <a:r>
              <a:rPr lang="en-US" i="1" dirty="0">
                <a:latin typeface="Times New Roman" pitchFamily="18" charset="0"/>
                <a:cs typeface="Times New Roman" pitchFamily="18" charset="0"/>
              </a:rPr>
              <a:t>Curriculum and the Teaching/ Learning processes are the basis on which the program is built</a:t>
            </a:r>
          </a:p>
          <a:p>
            <a:r>
              <a:rPr lang="en-US" i="1" dirty="0">
                <a:latin typeface="Times New Roman" pitchFamily="18" charset="0"/>
                <a:cs typeface="Times New Roman" pitchFamily="18" charset="0"/>
              </a:rPr>
              <a:t>Attainment of POs indicates that the job is well done</a:t>
            </a:r>
          </a:p>
        </p:txBody>
      </p:sp>
      <p:pic>
        <p:nvPicPr>
          <p:cNvPr id="1026" name="Picture 2" descr="C:\Users\Administrator\AppData\Local\Microsoft\Windows\Temporary Internet Files\Content.IE5\L6ZRXYIJ\4763111-bow-and-arrow-and-the-target-vector-icon[1].jpg"/>
          <p:cNvPicPr>
            <a:picLocks noChangeAspect="1" noChangeArrowheads="1"/>
          </p:cNvPicPr>
          <p:nvPr/>
        </p:nvPicPr>
        <p:blipFill>
          <a:blip r:embed="rId3"/>
          <a:srcRect/>
          <a:stretch>
            <a:fillRect/>
          </a:stretch>
        </p:blipFill>
        <p:spPr bwMode="auto">
          <a:xfrm flipH="1">
            <a:off x="4876800" y="1295400"/>
            <a:ext cx="2590800" cy="124901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382000" cy="769441"/>
          </a:xfrm>
          <a:prstGeom prst="rect">
            <a:avLst/>
          </a:prstGeom>
          <a:noFill/>
        </p:spPr>
        <p:txBody>
          <a:bodyPr wrap="square" rtlCol="0">
            <a:spAutoFit/>
          </a:bodyPr>
          <a:lstStyle/>
          <a:p>
            <a:pPr algn="ctr"/>
            <a:r>
              <a:rPr lang="en-US" sz="4400" b="1" dirty="0">
                <a:latin typeface="Times New Roman" pitchFamily="18" charset="0"/>
                <a:cs typeface="Times New Roman" pitchFamily="18" charset="0"/>
              </a:rPr>
              <a:t>One Question (?)</a:t>
            </a:r>
          </a:p>
        </p:txBody>
      </p:sp>
      <p:sp>
        <p:nvSpPr>
          <p:cNvPr id="5" name="TextBox 4"/>
          <p:cNvSpPr txBox="1"/>
          <p:nvPr/>
        </p:nvSpPr>
        <p:spPr>
          <a:xfrm>
            <a:off x="304800" y="1371600"/>
            <a:ext cx="8686800" cy="5078313"/>
          </a:xfrm>
          <a:prstGeom prst="rect">
            <a:avLst/>
          </a:prstGeom>
          <a:noFill/>
        </p:spPr>
        <p:txBody>
          <a:bodyPr wrap="square" rtlCol="0">
            <a:spAutoFit/>
          </a:bodyPr>
          <a:lstStyle/>
          <a:p>
            <a:r>
              <a:rPr lang="en-US" sz="3600" dirty="0">
                <a:latin typeface="Times New Roman" pitchFamily="18" charset="0"/>
                <a:cs typeface="Times New Roman" pitchFamily="18" charset="0"/>
              </a:rPr>
              <a:t>In an Institution all the inputs - Infrastructure, students, faculty, curriculum- are Good.</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Q. Will the graduates be “NOT GOOD</a:t>
            </a:r>
            <a:r>
              <a:rPr lang="en-US" sz="3600" baseline="30000" dirty="0">
                <a:latin typeface="Times New Roman" pitchFamily="18" charset="0"/>
                <a:cs typeface="Times New Roman" pitchFamily="18" charset="0"/>
              </a:rPr>
              <a:t>*?”</a:t>
            </a:r>
            <a:r>
              <a:rPr lang="en-US" sz="3600" dirty="0">
                <a:latin typeface="Times New Roman" pitchFamily="18" charset="0"/>
                <a:cs typeface="Times New Roman" pitchFamily="18" charset="0"/>
              </a:rPr>
              <a:t>?</a:t>
            </a:r>
            <a:endParaRPr lang="en-US" sz="3600" baseline="300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Ans. “May be- May be Not:” We just don’t know!</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In OBE, we determine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0"/>
            <a:ext cx="8382000" cy="1323439"/>
          </a:xfrm>
          <a:prstGeom prst="rect">
            <a:avLst/>
          </a:prstGeom>
          <a:noFill/>
        </p:spPr>
        <p:txBody>
          <a:bodyPr wrap="square" rtlCol="0">
            <a:spAutoFit/>
          </a:bodyPr>
          <a:lstStyle/>
          <a:p>
            <a:pPr algn="ctr"/>
            <a:r>
              <a:rPr lang="en-US" sz="4000" b="1" dirty="0">
                <a:latin typeface="Times New Roman" pitchFamily="18" charset="0"/>
                <a:cs typeface="Times New Roman" pitchFamily="18" charset="0"/>
              </a:rPr>
              <a:t>Clearly, Outcomes have to be </a:t>
            </a:r>
          </a:p>
          <a:p>
            <a:pPr algn="ctr"/>
            <a:r>
              <a:rPr lang="en-US" sz="4000" b="1" dirty="0">
                <a:latin typeface="Times New Roman" pitchFamily="18" charset="0"/>
                <a:cs typeface="Times New Roman" pitchFamily="18" charset="0"/>
              </a:rPr>
              <a:t>(and Are) </a:t>
            </a:r>
            <a:r>
              <a:rPr lang="en-US" sz="4000" b="1" i="1" dirty="0">
                <a:latin typeface="Times New Roman" pitchFamily="18" charset="0"/>
                <a:cs typeface="Times New Roman" pitchFamily="18" charset="0"/>
              </a:rPr>
              <a:t>Measurable</a:t>
            </a:r>
          </a:p>
        </p:txBody>
      </p:sp>
      <p:sp>
        <p:nvSpPr>
          <p:cNvPr id="3" name="TextBox 2"/>
          <p:cNvSpPr txBox="1"/>
          <p:nvPr/>
        </p:nvSpPr>
        <p:spPr>
          <a:xfrm>
            <a:off x="2362200" y="5181600"/>
            <a:ext cx="4724400" cy="646331"/>
          </a:xfrm>
          <a:prstGeom prst="rect">
            <a:avLst/>
          </a:prstGeom>
          <a:noFill/>
        </p:spPr>
        <p:txBody>
          <a:bodyPr wrap="square" rtlCol="0">
            <a:spAutoFit/>
          </a:bodyPr>
          <a:lstStyle/>
          <a:p>
            <a:pPr algn="ctr"/>
            <a:r>
              <a:rPr lang="en-US" sz="3600" i="1" dirty="0">
                <a:latin typeface="Times New Roman" pitchFamily="18" charset="0"/>
                <a:cs typeface="Times New Roman" pitchFamily="18" charset="0"/>
              </a:rPr>
              <a:t>“make sure” </a:t>
            </a:r>
            <a:endParaRPr 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Evidence</a:t>
            </a:r>
          </a:p>
        </p:txBody>
      </p:sp>
      <p:sp>
        <p:nvSpPr>
          <p:cNvPr id="3" name="TextBox 2"/>
          <p:cNvSpPr txBox="1"/>
          <p:nvPr/>
        </p:nvSpPr>
        <p:spPr>
          <a:xfrm>
            <a:off x="228600" y="1295400"/>
            <a:ext cx="8686800" cy="2246769"/>
          </a:xfrm>
          <a:prstGeom prst="rect">
            <a:avLst/>
          </a:prstGeom>
          <a:noFill/>
        </p:spPr>
        <p:txBody>
          <a:bodyPr wrap="square" rtlCol="0">
            <a:spAutoFit/>
          </a:bodyPr>
          <a:lstStyle/>
          <a:p>
            <a:r>
              <a:rPr lang="en-US" sz="3200" dirty="0"/>
              <a:t>"Not a particle of evidence, Pip," said Mr. </a:t>
            </a:r>
            <a:r>
              <a:rPr lang="en-US" sz="3200" dirty="0" err="1"/>
              <a:t>Jaggers</a:t>
            </a:r>
            <a:r>
              <a:rPr lang="en-US" sz="3200" dirty="0"/>
              <a:t>, shaking his head. "Take nothing on its looks</a:t>
            </a:r>
            <a:r>
              <a:rPr lang="en-US" sz="3600" dirty="0"/>
              <a:t>; </a:t>
            </a:r>
            <a:r>
              <a:rPr lang="en-US" sz="3600" b="1" i="1" dirty="0"/>
              <a:t>take everything on evidence. There's no better rule." </a:t>
            </a:r>
            <a:endParaRPr lang="en-US" sz="3600" b="1" i="1" dirty="0">
              <a:latin typeface="Times New Roman" pitchFamily="18" charset="0"/>
              <a:cs typeface="Times New Roman" pitchFamily="18" charset="0"/>
            </a:endParaRPr>
          </a:p>
        </p:txBody>
      </p:sp>
      <p:pic>
        <p:nvPicPr>
          <p:cNvPr id="4" name="Picture 6" descr="C:\Users\Administrator\AppData\Local\Microsoft\Windows\Temporary Internet Files\Content.IE5\DSUXV14B\great_expectations_mfs_0812_librivox[1].jpg"/>
          <p:cNvPicPr>
            <a:picLocks noChangeAspect="1" noChangeArrowheads="1"/>
          </p:cNvPicPr>
          <p:nvPr/>
        </p:nvPicPr>
        <p:blipFill>
          <a:blip r:embed="rId3"/>
          <a:srcRect/>
          <a:stretch>
            <a:fillRect/>
          </a:stretch>
        </p:blipFill>
        <p:spPr bwMode="auto">
          <a:xfrm>
            <a:off x="2209800" y="3429000"/>
            <a:ext cx="4191000" cy="32766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i="1" dirty="0">
                <a:latin typeface="Times New Roman" pitchFamily="18" charset="0"/>
                <a:cs typeface="Times New Roman" pitchFamily="18" charset="0"/>
              </a:rPr>
              <a:t>So, while writing their report:</a:t>
            </a:r>
          </a:p>
        </p:txBody>
      </p:sp>
      <p:sp>
        <p:nvSpPr>
          <p:cNvPr id="3" name="TextBox 2"/>
          <p:cNvSpPr txBox="1"/>
          <p:nvPr/>
        </p:nvSpPr>
        <p:spPr>
          <a:xfrm>
            <a:off x="304800" y="2667000"/>
            <a:ext cx="8610600" cy="2308324"/>
          </a:xfrm>
          <a:prstGeom prst="rect">
            <a:avLst/>
          </a:prstGeom>
          <a:noFill/>
        </p:spPr>
        <p:txBody>
          <a:bodyPr wrap="square" rtlCol="0">
            <a:spAutoFit/>
          </a:bodyPr>
          <a:lstStyle/>
          <a:p>
            <a:r>
              <a:rPr lang="en-US" sz="3600" dirty="0">
                <a:latin typeface="Times New Roman" pitchFamily="18" charset="0"/>
                <a:cs typeface="Times New Roman" pitchFamily="18" charset="0"/>
              </a:rPr>
              <a:t>The Evaluators could always state as:</a:t>
            </a:r>
          </a:p>
          <a:p>
            <a:r>
              <a:rPr lang="en-US" sz="3600" i="1" dirty="0">
                <a:latin typeface="Times New Roman" pitchFamily="18" charset="0"/>
                <a:cs typeface="Times New Roman" pitchFamily="18" charset="0"/>
              </a:rPr>
              <a:t>“Based on the following evidence presented  and  evaluated by us the following conclusions  can be</a:t>
            </a:r>
            <a:r>
              <a:rPr lang="en-US" sz="3600" dirty="0">
                <a:latin typeface="Times New Roman" pitchFamily="18" charset="0"/>
                <a:cs typeface="Times New Roman" pitchFamily="18" charset="0"/>
              </a:rPr>
              <a:t> </a:t>
            </a:r>
            <a:r>
              <a:rPr lang="en-US" sz="3600" i="1" dirty="0">
                <a:latin typeface="Times New Roman" pitchFamily="18" charset="0"/>
                <a:cs typeface="Times New Roman" pitchFamily="18" charset="0"/>
              </a:rPr>
              <a:t>arrived at {</a:t>
            </a:r>
            <a:r>
              <a:rPr lang="en-US" sz="3600" dirty="0">
                <a:latin typeface="Times New Roman" pitchFamily="18" charset="0"/>
                <a:cs typeface="Times New Roman" pitchFamily="18" charset="0"/>
              </a:rPr>
              <a:t>…}” </a:t>
            </a:r>
          </a:p>
        </p:txBody>
      </p:sp>
      <p:sp>
        <p:nvSpPr>
          <p:cNvPr id="4" name="TextBox 3"/>
          <p:cNvSpPr txBox="1"/>
          <p:nvPr/>
        </p:nvSpPr>
        <p:spPr>
          <a:xfrm>
            <a:off x="304800" y="152400"/>
            <a:ext cx="4038600" cy="646331"/>
          </a:xfrm>
          <a:prstGeom prst="rect">
            <a:avLst/>
          </a:prstGeom>
          <a:noFill/>
        </p:spPr>
        <p:txBody>
          <a:bodyPr wrap="square" rtlCol="0">
            <a:spAutoFit/>
          </a:bodyPr>
          <a:lstStyle/>
          <a:p>
            <a:r>
              <a:rPr lang="en-US" sz="3600" i="1" dirty="0">
                <a:latin typeface="Times New Roman" pitchFamily="18" charset="0"/>
                <a:cs typeface="Times New Roman" pitchFamily="18" charset="0"/>
              </a:rPr>
              <a:t>For Evaluators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19400"/>
            <a:ext cx="8229600" cy="1143000"/>
          </a:xfrm>
        </p:spPr>
        <p:txBody>
          <a:bodyPr>
            <a:normAutofit fontScale="90000"/>
          </a:bodyPr>
          <a:lstStyle/>
          <a:p>
            <a:r>
              <a:rPr lang="en-US" b="1" dirty="0">
                <a:latin typeface="Times New Roman" pitchFamily="18" charset="0"/>
                <a:cs typeface="Times New Roman" pitchFamily="18" charset="0"/>
              </a:rPr>
              <a:t>Outcomes at the Heart of the Accreditation Process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r>
              <a:rPr lang="en-US" dirty="0"/>
              <a:t>SAR-Evaluations – Major Factors</a:t>
            </a:r>
          </a:p>
        </p:txBody>
      </p:sp>
      <p:sp>
        <p:nvSpPr>
          <p:cNvPr id="50179" name="Rectangle 3"/>
          <p:cNvSpPr>
            <a:spLocks noGrp="1" noChangeArrowheads="1"/>
          </p:cNvSpPr>
          <p:nvPr>
            <p:ph type="body" idx="4294967295"/>
          </p:nvPr>
        </p:nvSpPr>
        <p:spPr/>
        <p:txBody>
          <a:bodyPr/>
          <a:lstStyle/>
          <a:p>
            <a:r>
              <a:rPr lang="en-US" sz="3600" dirty="0">
                <a:latin typeface="Times New Roman" pitchFamily="18" charset="0"/>
                <a:cs typeface="Times New Roman" pitchFamily="18" charset="0"/>
              </a:rPr>
              <a:t>Vision and Mission &amp; </a:t>
            </a:r>
            <a:r>
              <a:rPr lang="en-US" sz="3600" i="1" dirty="0">
                <a:latin typeface="Times New Roman" pitchFamily="18" charset="0"/>
                <a:cs typeface="Times New Roman" pitchFamily="18" charset="0"/>
              </a:rPr>
              <a:t>PEO</a:t>
            </a:r>
          </a:p>
          <a:p>
            <a:r>
              <a:rPr lang="en-US" sz="3600" dirty="0">
                <a:latin typeface="Times New Roman" pitchFamily="18" charset="0"/>
                <a:cs typeface="Times New Roman" pitchFamily="18" charset="0"/>
              </a:rPr>
              <a:t>Curriculum &amp; Teaching- Learning</a:t>
            </a:r>
          </a:p>
          <a:p>
            <a:r>
              <a:rPr lang="en-US" sz="3600" dirty="0">
                <a:latin typeface="Times New Roman" pitchFamily="18" charset="0"/>
                <a:cs typeface="Times New Roman" pitchFamily="18" charset="0"/>
              </a:rPr>
              <a:t>{Program Outcomes (PO)</a:t>
            </a:r>
          </a:p>
          <a:p>
            <a:r>
              <a:rPr lang="en-US" sz="3600" dirty="0">
                <a:latin typeface="Times New Roman" pitchFamily="18" charset="0"/>
                <a:cs typeface="Times New Roman" pitchFamily="18" charset="0"/>
              </a:rPr>
              <a:t>Course Outcomes (CO)}</a:t>
            </a:r>
          </a:p>
          <a:p>
            <a:r>
              <a:rPr lang="en-US" sz="3600" dirty="0">
                <a:latin typeface="Times New Roman" pitchFamily="18" charset="0"/>
                <a:cs typeface="Times New Roman" pitchFamily="18" charset="0"/>
              </a:rPr>
              <a:t>Consistency and Interactions Amongst These- </a:t>
            </a:r>
            <a:r>
              <a:rPr lang="en-US" sz="3600" i="1" dirty="0">
                <a:latin typeface="Times New Roman" pitchFamily="18" charset="0"/>
                <a:cs typeface="Times New Roman" pitchFamily="18" charset="0"/>
              </a:rPr>
              <a:t>Matrices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3170099"/>
          </a:xfrm>
          <a:prstGeom prst="rect">
            <a:avLst/>
          </a:prstGeom>
          <a:noFill/>
        </p:spPr>
        <p:txBody>
          <a:bodyPr wrap="square" rtlCol="0">
            <a:spAutoFit/>
          </a:bodyPr>
          <a:lstStyle/>
          <a:p>
            <a:endParaRPr lang="en-US" sz="2400" b="1" dirty="0">
              <a:latin typeface="Times New Roman" pitchFamily="18" charset="0"/>
            </a:endParaRPr>
          </a:p>
          <a:p>
            <a:pPr algn="ctr"/>
            <a:r>
              <a:rPr lang="en-US" sz="4400" b="1" dirty="0">
                <a:latin typeface="Times New Roman" pitchFamily="18" charset="0"/>
              </a:rPr>
              <a:t>We Examine</a:t>
            </a:r>
          </a:p>
          <a:p>
            <a:pPr algn="ctr"/>
            <a:endParaRPr lang="en-US" sz="4400" b="1" dirty="0">
              <a:latin typeface="Times New Roman" pitchFamily="18" charset="0"/>
            </a:endParaRPr>
          </a:p>
          <a:p>
            <a:pPr algn="ctr">
              <a:buFont typeface="Arial" pitchFamily="34" charset="0"/>
              <a:buChar char="•"/>
            </a:pPr>
            <a:r>
              <a:rPr lang="en-US" sz="4400" b="1" i="1" dirty="0">
                <a:latin typeface="Times New Roman" pitchFamily="18" charset="0"/>
              </a:rPr>
              <a:t>PEO- very briefly for the sake of      completeness</a:t>
            </a:r>
            <a:r>
              <a:rPr lang="en-US" sz="3600" b="1" i="1" dirty="0">
                <a:latin typeface="Times New Roman" pitchFamily="18" charset="0"/>
              </a:rPr>
              <a:t>. </a:t>
            </a:r>
          </a:p>
        </p:txBody>
      </p:sp>
      <p:sp>
        <p:nvSpPr>
          <p:cNvPr id="3" name="TextBox 2"/>
          <p:cNvSpPr txBox="1"/>
          <p:nvPr/>
        </p:nvSpPr>
        <p:spPr>
          <a:xfrm>
            <a:off x="381000" y="4114800"/>
            <a:ext cx="8458200" cy="1754326"/>
          </a:xfrm>
          <a:prstGeom prst="rect">
            <a:avLst/>
          </a:prstGeom>
          <a:noFill/>
        </p:spPr>
        <p:txBody>
          <a:bodyPr wrap="square" rtlCol="0">
            <a:spAutoFit/>
          </a:bodyPr>
          <a:lstStyle/>
          <a:p>
            <a:pPr algn="ctr"/>
            <a:r>
              <a:rPr lang="en-US" sz="3600" b="1" dirty="0">
                <a:latin typeface="Times New Roman" pitchFamily="18" charset="0"/>
                <a:cs typeface="Times New Roman" pitchFamily="18" charset="0"/>
              </a:rPr>
              <a:t>It answers the question: </a:t>
            </a:r>
          </a:p>
          <a:p>
            <a:pPr algn="ctr"/>
            <a:r>
              <a:rPr lang="en-US" sz="3600" b="1" dirty="0">
                <a:latin typeface="Times New Roman" pitchFamily="18" charset="0"/>
                <a:cs typeface="Times New Roman" pitchFamily="18" charset="0"/>
              </a:rPr>
              <a:t>Why has the program been created in the first place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Short Definitions of CO, PO</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Program Outcomes- POs</a:t>
            </a:r>
          </a:p>
          <a:p>
            <a:r>
              <a:rPr lang="en-US" dirty="0">
                <a:latin typeface="Times New Roman" pitchFamily="18" charset="0"/>
                <a:cs typeface="Times New Roman" pitchFamily="18" charset="0"/>
              </a:rPr>
              <a:t>These are knowledge and skill sets that the graduates have at the </a:t>
            </a:r>
            <a:r>
              <a:rPr lang="en-US" u="sng" dirty="0">
                <a:latin typeface="Times New Roman" pitchFamily="18" charset="0"/>
                <a:cs typeface="Times New Roman" pitchFamily="18" charset="0"/>
              </a:rPr>
              <a:t>time of graduations**</a:t>
            </a:r>
          </a:p>
          <a:p>
            <a:r>
              <a:rPr lang="en-US" dirty="0">
                <a:latin typeface="Times New Roman" pitchFamily="18" charset="0"/>
                <a:cs typeface="Times New Roman" pitchFamily="18" charset="0"/>
              </a:rPr>
              <a:t>Course Outcomes- COs</a:t>
            </a:r>
          </a:p>
          <a:p>
            <a:r>
              <a:rPr lang="en-US" dirty="0">
                <a:latin typeface="Times New Roman" pitchFamily="18" charset="0"/>
                <a:cs typeface="Times New Roman" pitchFamily="18" charset="0"/>
              </a:rPr>
              <a:t>Again, these are knowledge and skills that are attained by the graduates </a:t>
            </a:r>
            <a:r>
              <a:rPr lang="en-US" u="sng" dirty="0">
                <a:latin typeface="Times New Roman" pitchFamily="18" charset="0"/>
                <a:cs typeface="Times New Roman" pitchFamily="18" charset="0"/>
              </a:rPr>
              <a:t>in a course </a:t>
            </a:r>
            <a:r>
              <a:rPr lang="en-US" i="1" dirty="0">
                <a:latin typeface="Times New Roman" pitchFamily="18" charset="0"/>
                <a:cs typeface="Times New Roman" pitchFamily="18" charset="0"/>
              </a:rPr>
              <a:t>{Could be a part of a PO}</a:t>
            </a:r>
          </a:p>
          <a:p>
            <a:r>
              <a:rPr lang="en-US" dirty="0">
                <a:latin typeface="Times New Roman" pitchFamily="18" charset="0"/>
                <a:cs typeface="Times New Roman" pitchFamily="18" charset="0"/>
              </a:rPr>
              <a:t>COs are mapped onto POs </a:t>
            </a:r>
            <a:r>
              <a:rPr lang="en-US" i="1" dirty="0">
                <a:latin typeface="Times New Roman" pitchFamily="18" charset="0"/>
                <a:cs typeface="Times New Roman" pitchFamily="18" charset="0"/>
              </a:rPr>
              <a:t>{ CO-PO matrix}</a:t>
            </a: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143000"/>
          </a:xfrm>
        </p:spPr>
        <p:txBody>
          <a:bodyPr>
            <a:normAutofit fontScale="90000"/>
          </a:bodyPr>
          <a:lstStyle/>
          <a:p>
            <a:r>
              <a:rPr lang="en-US" b="1" dirty="0">
                <a:latin typeface="Times New Roman" pitchFamily="18" charset="0"/>
                <a:cs typeface="Times New Roman" pitchFamily="18" charset="0"/>
              </a:rPr>
              <a:t>Qu. Why are the NBA’s POs , </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What they are?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4"/>
          <p:cNvSpPr txBox="1">
            <a:spLocks noChangeArrowheads="1"/>
          </p:cNvSpPr>
          <p:nvPr/>
        </p:nvSpPr>
        <p:spPr bwMode="auto">
          <a:xfrm>
            <a:off x="152400" y="228600"/>
            <a:ext cx="8991600" cy="366713"/>
          </a:xfrm>
          <a:prstGeom prst="rect">
            <a:avLst/>
          </a:prstGeom>
          <a:noFill/>
          <a:ln w="9525">
            <a:noFill/>
            <a:miter lim="800000"/>
            <a:headEnd/>
            <a:tailEnd/>
          </a:ln>
        </p:spPr>
        <p:txBody>
          <a:bodyPr>
            <a:spAutoFit/>
          </a:bodyPr>
          <a:lstStyle/>
          <a:p>
            <a:endParaRPr lang="en-US"/>
          </a:p>
        </p:txBody>
      </p:sp>
      <p:graphicFrame>
        <p:nvGraphicFramePr>
          <p:cNvPr id="134289" name="Group 145"/>
          <p:cNvGraphicFramePr>
            <a:graphicFrameLocks noGrp="1"/>
          </p:cNvGraphicFramePr>
          <p:nvPr/>
        </p:nvGraphicFramePr>
        <p:xfrm>
          <a:off x="304800" y="1524000"/>
          <a:ext cx="8229600" cy="5241608"/>
        </p:xfrm>
        <a:graphic>
          <a:graphicData uri="http://schemas.openxmlformats.org/drawingml/2006/table">
            <a:tbl>
              <a:tblPr/>
              <a:tblGrid>
                <a:gridCol w="41910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914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Washington Accord Attributes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NBA Program Outcomes.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55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00"/>
                          </a:solidFill>
                          <a:effectLst/>
                          <a:latin typeface="Times New Roman" pitchFamily="18" charset="0"/>
                          <a:cs typeface="Times New Roman" pitchFamily="18" charset="0"/>
                        </a:rPr>
                        <a:t>1.Engineering knowledge,</a:t>
                      </a:r>
                      <a:r>
                        <a:rPr kumimoji="0" lang="en-US" sz="2800" b="0" i="0" u="none" strike="noStrike" cap="none" normalizeH="0" baseline="0">
                          <a:ln>
                            <a:noFill/>
                          </a:ln>
                          <a:solidFill>
                            <a:srgbClr val="000000"/>
                          </a:solidFill>
                          <a:effectLst/>
                          <a:latin typeface="Arial" charset="0"/>
                          <a:cs typeface="Times New Roman" pitchFamily="18" charset="0"/>
                        </a:rPr>
                        <a:t> </a:t>
                      </a:r>
                      <a:r>
                        <a:rPr kumimoji="0" lang="en-US" sz="1800" b="1" i="0" u="none" strike="noStrike" cap="none" normalizeH="0" baseline="0">
                          <a:ln>
                            <a:noFill/>
                          </a:ln>
                          <a:solidFill>
                            <a:srgbClr val="000000"/>
                          </a:solidFill>
                          <a:effectLst/>
                          <a:latin typeface="Times New Roman" pitchFamily="18" charset="0"/>
                          <a:cs typeface="Times New Roman" pitchFamily="18" charset="0"/>
                        </a:rPr>
                        <a:t>Apply knowledge of mathematics, science, engineering fundamentals and an engineering specialization to the solution of complex engineering problems.</a:t>
                      </a:r>
                      <a:r>
                        <a:rPr kumimoji="0" lang="en-US" sz="1800" b="1" i="0" u="none" strike="noStrike" cap="none" normalizeH="0" baseline="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00"/>
                          </a:solidFill>
                          <a:effectLst/>
                          <a:latin typeface="Times New Roman" pitchFamily="18" charset="0"/>
                          <a:cs typeface="Times New Roman" pitchFamily="18" charset="0"/>
                        </a:rPr>
                        <a:t>1.Engineering knowledge, </a:t>
                      </a:r>
                      <a:r>
                        <a:rPr kumimoji="0" lang="en-US" sz="1800" b="1" i="0" u="none" strike="noStrike" cap="none" normalizeH="0" baseline="0">
                          <a:ln>
                            <a:noFill/>
                          </a:ln>
                          <a:solidFill>
                            <a:srgbClr val="000000"/>
                          </a:solidFill>
                          <a:effectLst/>
                          <a:latin typeface="Times New Roman" pitchFamily="18" charset="0"/>
                          <a:cs typeface="Times New Roman" pitchFamily="18" charset="0"/>
                        </a:rPr>
                        <a:t>Apply the knowledge of mathematics, science, engineering fundamentals, and engg. specialization to the solution of complex engineering problems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81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rPr>
                        <a:t>2. Problem Analysis,</a:t>
                      </a:r>
                      <a:r>
                        <a:rPr kumimoji="0" lang="en-US" sz="2000" b="0" i="0" u="none" strike="noStrike" cap="none" normalizeH="0" baseline="0">
                          <a:ln>
                            <a:noFill/>
                          </a:ln>
                          <a:solidFill>
                            <a:schemeClr val="tx1"/>
                          </a:solidFill>
                          <a:effectLst/>
                          <a:latin typeface="Times New Roman" pitchFamily="18" charset="0"/>
                        </a:rPr>
                        <a:t> </a:t>
                      </a:r>
                      <a:r>
                        <a:rPr kumimoji="0" lang="en-US" sz="1800" b="1" i="0" u="none" strike="noStrike" cap="none" normalizeH="0" baseline="0">
                          <a:ln>
                            <a:noFill/>
                          </a:ln>
                          <a:solidFill>
                            <a:srgbClr val="000000"/>
                          </a:solidFill>
                          <a:effectLst/>
                          <a:latin typeface="Times New Roman" pitchFamily="18" charset="0"/>
                          <a:cs typeface="Times New Roman" pitchFamily="18" charset="0"/>
                        </a:rPr>
                        <a:t>Identify, formulate, research literature and analyze </a:t>
                      </a:r>
                      <a:r>
                        <a:rPr kumimoji="0" lang="en-US" sz="1800" b="1" i="1" u="none" strike="noStrike" cap="none" normalizeH="0" baseline="0">
                          <a:ln>
                            <a:noFill/>
                          </a:ln>
                          <a:solidFill>
                            <a:srgbClr val="000000"/>
                          </a:solidFill>
                          <a:effectLst/>
                          <a:latin typeface="Times New Roman" pitchFamily="18" charset="0"/>
                          <a:cs typeface="Times New Roman" pitchFamily="18" charset="0"/>
                        </a:rPr>
                        <a:t>complex </a:t>
                      </a:r>
                      <a:r>
                        <a:rPr kumimoji="0" lang="en-US" sz="1800" b="1" i="0" u="none" strike="noStrike" cap="none" normalizeH="0" baseline="0">
                          <a:ln>
                            <a:noFill/>
                          </a:ln>
                          <a:solidFill>
                            <a:srgbClr val="000000"/>
                          </a:solidFill>
                          <a:effectLst/>
                          <a:latin typeface="Times New Roman" pitchFamily="18" charset="0"/>
                          <a:cs typeface="Times New Roman" pitchFamily="18" charset="0"/>
                        </a:rPr>
                        <a:t>engineering problems reaching substantiated conclusions using first principles of mathematics, natural sciences and engineering sciences</a:t>
                      </a:r>
                      <a:r>
                        <a:rPr kumimoji="0" lang="en-US" sz="1800" b="1" i="0" u="none" strike="noStrike" cap="none" normalizeH="0" baseline="0">
                          <a:ln>
                            <a:noFill/>
                          </a:ln>
                          <a:solidFill>
                            <a:schemeClr val="tx1"/>
                          </a:solidFill>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rPr>
                        <a:t>2. Problem Analysis, </a:t>
                      </a:r>
                      <a:r>
                        <a:rPr kumimoji="0" lang="en-US" sz="1800" b="1" i="0" u="none" strike="noStrike" cap="none" normalizeH="0" baseline="0">
                          <a:ln>
                            <a:noFill/>
                          </a:ln>
                          <a:solidFill>
                            <a:srgbClr val="000000"/>
                          </a:solidFill>
                          <a:effectLst/>
                          <a:latin typeface="Times New Roman" pitchFamily="18" charset="0"/>
                          <a:cs typeface="Times New Roman" pitchFamily="18" charset="0"/>
                        </a:rPr>
                        <a:t>Identify, formulate, research literature, and analyze engineering problems to arrive at substantiated conclusions using first principles of mathematics, natural, and engineering sciences.</a:t>
                      </a:r>
                      <a:r>
                        <a:rPr kumimoji="0" lang="en-US" sz="1800" b="0" i="0" u="none" strike="noStrike" cap="none" normalizeH="0" baseline="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6337" name="Rectangle 109"/>
          <p:cNvSpPr>
            <a:spLocks noGrp="1" noChangeArrowheads="1"/>
          </p:cNvSpPr>
          <p:nvPr>
            <p:ph type="title" idx="4294967295"/>
          </p:nvPr>
        </p:nvSpPr>
        <p:spPr/>
        <p:txBody>
          <a:bodyPr>
            <a:normAutofit fontScale="90000"/>
          </a:bodyPr>
          <a:lstStyle/>
          <a:p>
            <a:r>
              <a:rPr lang="en-US" sz="4000">
                <a:latin typeface="Times New Roman" pitchFamily="18" charset="0"/>
              </a:rPr>
              <a:t>WA – Graduate Attributes and </a:t>
            </a:r>
            <a:br>
              <a:rPr lang="en-US" sz="4000">
                <a:latin typeface="Times New Roman" pitchFamily="18" charset="0"/>
              </a:rPr>
            </a:br>
            <a:r>
              <a:rPr lang="en-US" sz="4000">
                <a:latin typeface="Times New Roman" pitchFamily="18" charset="0"/>
              </a:rPr>
              <a:t>NBA- Program Outcomes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0"/>
            <a:ext cx="8382000" cy="1323439"/>
          </a:xfrm>
          <a:prstGeom prst="rect">
            <a:avLst/>
          </a:prstGeom>
          <a:noFill/>
        </p:spPr>
        <p:txBody>
          <a:bodyPr wrap="square" rtlCol="0">
            <a:spAutoFit/>
          </a:bodyPr>
          <a:lstStyle/>
          <a:p>
            <a:pPr algn="ctr"/>
            <a:r>
              <a:rPr lang="en-US" sz="4000" b="1" dirty="0">
                <a:latin typeface="Times New Roman" pitchFamily="18" charset="0"/>
                <a:cs typeface="Times New Roman" pitchFamily="18" charset="0"/>
              </a:rPr>
              <a:t>Clearly, Outcomes have to be Measurable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idx="4294967295"/>
          </p:nvPr>
        </p:nvSpPr>
        <p:spPr/>
        <p:txBody>
          <a:bodyPr/>
          <a:lstStyle/>
          <a:p>
            <a:r>
              <a:rPr lang="en-US" dirty="0">
                <a:latin typeface="Times New Roman" pitchFamily="18" charset="0"/>
              </a:rPr>
              <a:t>NBA-Learning Outcomes</a:t>
            </a:r>
          </a:p>
        </p:txBody>
      </p:sp>
      <p:sp>
        <p:nvSpPr>
          <p:cNvPr id="59395" name="Text Box 6"/>
          <p:cNvSpPr txBox="1">
            <a:spLocks noChangeArrowheads="1"/>
          </p:cNvSpPr>
          <p:nvPr/>
        </p:nvSpPr>
        <p:spPr bwMode="auto">
          <a:xfrm>
            <a:off x="228600" y="1600200"/>
            <a:ext cx="8458200" cy="5201424"/>
          </a:xfrm>
          <a:prstGeom prst="rect">
            <a:avLst/>
          </a:prstGeom>
          <a:noFill/>
          <a:ln w="9525">
            <a:noFill/>
            <a:miter lim="800000"/>
            <a:headEnd/>
            <a:tailEnd/>
          </a:ln>
        </p:spPr>
        <p:txBody>
          <a:bodyPr>
            <a:spAutoFit/>
          </a:bodyPr>
          <a:lstStyle/>
          <a:p>
            <a:r>
              <a:rPr lang="en-US" sz="2400" dirty="0">
                <a:latin typeface="Times New Roman" pitchFamily="18" charset="0"/>
              </a:rPr>
              <a:t>1. </a:t>
            </a:r>
            <a:r>
              <a:rPr lang="en-US" sz="2800" b="1" dirty="0">
                <a:latin typeface="Times New Roman" pitchFamily="18" charset="0"/>
              </a:rPr>
              <a:t>Engineering Knowledge,</a:t>
            </a:r>
            <a:r>
              <a:rPr lang="en-US" sz="2400" b="1" dirty="0">
                <a:latin typeface="Times New Roman" pitchFamily="18" charset="0"/>
              </a:rPr>
              <a:t> </a:t>
            </a:r>
          </a:p>
          <a:p>
            <a:r>
              <a:rPr lang="en-US" sz="2400" dirty="0">
                <a:latin typeface="Times New Roman" pitchFamily="18" charset="0"/>
              </a:rPr>
              <a:t>2. Problem Analysis </a:t>
            </a:r>
          </a:p>
          <a:p>
            <a:r>
              <a:rPr lang="en-US" sz="2400" dirty="0">
                <a:latin typeface="Times New Roman" pitchFamily="18" charset="0"/>
              </a:rPr>
              <a:t>3. </a:t>
            </a:r>
            <a:r>
              <a:rPr lang="en-US" sz="2800" b="1" dirty="0">
                <a:latin typeface="Times New Roman" pitchFamily="18" charset="0"/>
              </a:rPr>
              <a:t>Design/development of solutions</a:t>
            </a:r>
            <a:r>
              <a:rPr lang="en-US" sz="2800" dirty="0">
                <a:latin typeface="Times New Roman" pitchFamily="18" charset="0"/>
              </a:rPr>
              <a:t>,</a:t>
            </a:r>
            <a:r>
              <a:rPr lang="en-US" sz="2400" dirty="0">
                <a:latin typeface="Times New Roman" pitchFamily="18" charset="0"/>
              </a:rPr>
              <a:t> </a:t>
            </a:r>
          </a:p>
          <a:p>
            <a:r>
              <a:rPr lang="en-US" sz="2400" dirty="0">
                <a:latin typeface="Times New Roman" pitchFamily="18" charset="0"/>
              </a:rPr>
              <a:t>4. Conduct investigations of complex</a:t>
            </a:r>
            <a:r>
              <a:rPr lang="en-US" sz="2400" b="1" dirty="0">
                <a:latin typeface="Times New Roman" pitchFamily="18" charset="0"/>
              </a:rPr>
              <a:t> </a:t>
            </a:r>
            <a:r>
              <a:rPr lang="en-US" sz="2400" dirty="0">
                <a:latin typeface="Times New Roman" pitchFamily="18" charset="0"/>
              </a:rPr>
              <a:t>Problems, </a:t>
            </a:r>
          </a:p>
          <a:p>
            <a:r>
              <a:rPr lang="en-US" sz="2400" dirty="0">
                <a:latin typeface="Times New Roman" pitchFamily="18" charset="0"/>
              </a:rPr>
              <a:t>5. </a:t>
            </a:r>
            <a:r>
              <a:rPr lang="en-US" sz="2800" b="1" dirty="0">
                <a:latin typeface="Times New Roman" pitchFamily="18" charset="0"/>
              </a:rPr>
              <a:t>Modern tool usage,</a:t>
            </a:r>
            <a:r>
              <a:rPr lang="en-US" sz="2400" dirty="0">
                <a:latin typeface="Times New Roman" pitchFamily="18" charset="0"/>
              </a:rPr>
              <a:t> </a:t>
            </a:r>
          </a:p>
          <a:p>
            <a:endParaRPr lang="en-US" sz="2400" dirty="0">
              <a:latin typeface="Times New Roman" pitchFamily="18" charset="0"/>
            </a:endParaRPr>
          </a:p>
          <a:p>
            <a:r>
              <a:rPr lang="en-US" sz="2400" dirty="0">
                <a:latin typeface="Times New Roman" pitchFamily="18" charset="0"/>
              </a:rPr>
              <a:t>6. The engineer and society,  </a:t>
            </a:r>
          </a:p>
          <a:p>
            <a:r>
              <a:rPr lang="en-US" sz="2400" dirty="0">
                <a:latin typeface="Times New Roman" pitchFamily="18" charset="0"/>
              </a:rPr>
              <a:t>7. </a:t>
            </a:r>
            <a:r>
              <a:rPr lang="en-US" sz="2800" b="1" dirty="0">
                <a:latin typeface="Times New Roman" pitchFamily="18" charset="0"/>
              </a:rPr>
              <a:t>Environment and sustainability</a:t>
            </a:r>
            <a:r>
              <a:rPr lang="en-US" sz="2400" dirty="0">
                <a:latin typeface="Times New Roman" pitchFamily="18" charset="0"/>
              </a:rPr>
              <a:t>,</a:t>
            </a:r>
          </a:p>
          <a:p>
            <a:r>
              <a:rPr lang="en-US" sz="2400" dirty="0">
                <a:latin typeface="Times New Roman" pitchFamily="18" charset="0"/>
              </a:rPr>
              <a:t> 8. </a:t>
            </a:r>
            <a:r>
              <a:rPr lang="en-US" sz="2800" b="1" dirty="0">
                <a:latin typeface="Times New Roman" pitchFamily="18" charset="0"/>
              </a:rPr>
              <a:t>Ethics,</a:t>
            </a:r>
            <a:r>
              <a:rPr lang="en-US" sz="2800" dirty="0">
                <a:latin typeface="Times New Roman" pitchFamily="18" charset="0"/>
              </a:rPr>
              <a:t> </a:t>
            </a:r>
          </a:p>
          <a:p>
            <a:r>
              <a:rPr lang="en-US" sz="2400" dirty="0">
                <a:latin typeface="Times New Roman" pitchFamily="18" charset="0"/>
              </a:rPr>
              <a:t>9. Individual and team work, </a:t>
            </a:r>
          </a:p>
          <a:p>
            <a:r>
              <a:rPr lang="en-US" sz="2400" dirty="0">
                <a:latin typeface="Times New Roman" pitchFamily="18" charset="0"/>
              </a:rPr>
              <a:t>10. Communication, </a:t>
            </a:r>
          </a:p>
          <a:p>
            <a:r>
              <a:rPr lang="en-US" sz="2400" dirty="0">
                <a:latin typeface="Times New Roman" pitchFamily="18" charset="0"/>
              </a:rPr>
              <a:t>11. Project management and finance, </a:t>
            </a:r>
          </a:p>
          <a:p>
            <a:r>
              <a:rPr lang="en-US" sz="2400" dirty="0">
                <a:latin typeface="Times New Roman" pitchFamily="18" charset="0"/>
              </a:rPr>
              <a:t>12. </a:t>
            </a:r>
            <a:r>
              <a:rPr lang="en-US" sz="2400" b="1" i="1" dirty="0">
                <a:latin typeface="Times New Roman" pitchFamily="18" charset="0"/>
              </a:rPr>
              <a:t>Life-long learning</a:t>
            </a:r>
          </a:p>
        </p:txBody>
      </p:sp>
      <p:cxnSp>
        <p:nvCxnSpPr>
          <p:cNvPr id="5" name="Straight Connector 4"/>
          <p:cNvCxnSpPr/>
          <p:nvPr/>
        </p:nvCxnSpPr>
        <p:spPr>
          <a:xfrm>
            <a:off x="0" y="3886200"/>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Times New Roman" pitchFamily="18" charset="0"/>
                <a:cs typeface="Times New Roman" pitchFamily="18" charset="0"/>
              </a:rPr>
              <a:t>Program Outcomes - POs</a:t>
            </a:r>
          </a:p>
        </p:txBody>
      </p:sp>
      <p:sp>
        <p:nvSpPr>
          <p:cNvPr id="5" name="Content Placeholder 4"/>
          <p:cNvSpPr>
            <a:spLocks noGrp="1"/>
          </p:cNvSpPr>
          <p:nvPr>
            <p:ph idx="1"/>
          </p:nvPr>
        </p:nvSpPr>
        <p:spPr/>
        <p:txBody>
          <a:bodyPr>
            <a:normAutofit/>
          </a:bodyPr>
          <a:lstStyle/>
          <a:p>
            <a:r>
              <a:rPr lang="en-US" sz="3600" b="1" dirty="0">
                <a:latin typeface="Times New Roman" pitchFamily="18" charset="0"/>
                <a:cs typeface="Times New Roman" pitchFamily="18" charset="0"/>
              </a:rPr>
              <a:t>Have to be Understood</a:t>
            </a:r>
          </a:p>
          <a:p>
            <a:r>
              <a:rPr lang="en-US" sz="3600" b="1" dirty="0">
                <a:latin typeface="Times New Roman" pitchFamily="18" charset="0"/>
                <a:cs typeface="Times New Roman" pitchFamily="18" charset="0"/>
              </a:rPr>
              <a:t>Some are difficult to Attain</a:t>
            </a:r>
          </a:p>
          <a:p>
            <a:r>
              <a:rPr lang="en-US" sz="4400" b="1" i="1" dirty="0">
                <a:latin typeface="Times New Roman" pitchFamily="18" charset="0"/>
                <a:cs typeface="Times New Roman" pitchFamily="18" charset="0"/>
              </a:rPr>
              <a:t>Also, difficult to Assess and Evaluate </a:t>
            </a:r>
            <a:r>
              <a:rPr lang="en-US" sz="3600" b="1" i="1" dirty="0">
                <a:latin typeface="Times New Roman" pitchFamily="18" charset="0"/>
                <a:cs typeface="Times New Roman" pitchFamily="18" charset="0"/>
              </a:rPr>
              <a:t>{Today’s discussion is about this Aspect}</a:t>
            </a:r>
            <a:endParaRPr lang="en-US" sz="4400" b="1" i="1" dirty="0">
              <a:latin typeface="Times New Roman" pitchFamily="18" charset="0"/>
              <a:cs typeface="Times New Roman" pitchFamily="18" charset="0"/>
            </a:endParaRPr>
          </a:p>
          <a:p>
            <a:r>
              <a:rPr lang="en-US" sz="3600" b="1" dirty="0">
                <a:latin typeface="Times New Roman" pitchFamily="18" charset="0"/>
                <a:cs typeface="Times New Roman" pitchFamily="18" charset="0"/>
              </a:rPr>
              <a:t>We examine all these aspects.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152400" y="304800"/>
            <a:ext cx="8763000" cy="6181725"/>
          </a:xfrm>
          <a:prstGeom prst="rect">
            <a:avLst/>
          </a:prstGeom>
          <a:noFill/>
          <a:ln w="9525">
            <a:noFill/>
            <a:miter lim="800000"/>
            <a:headEnd/>
            <a:tailEnd/>
          </a:ln>
        </p:spPr>
        <p:txBody>
          <a:bodyPr>
            <a:spAutoFit/>
          </a:bodyPr>
          <a:lstStyle/>
          <a:p>
            <a:pPr marL="342900" indent="-342900"/>
            <a:r>
              <a:rPr lang="en-US" sz="2400"/>
              <a:t>1. </a:t>
            </a:r>
            <a:r>
              <a:rPr lang="en-US" sz="2800" b="1"/>
              <a:t>Engineering knowledge:</a:t>
            </a:r>
            <a:r>
              <a:rPr lang="en-US" sz="2400"/>
              <a:t> Apply the knowledge of mathematics, science, engineering fundamentals, and  engg. specialization to the solution of </a:t>
            </a:r>
            <a:r>
              <a:rPr lang="en-US" sz="2400" b="1" i="1" u="sng">
                <a:solidFill>
                  <a:srgbClr val="FF0000"/>
                </a:solidFill>
                <a:latin typeface="Times New Roman" pitchFamily="18" charset="0"/>
              </a:rPr>
              <a:t>complex engineering problems</a:t>
            </a:r>
            <a:r>
              <a:rPr lang="en-US" sz="2400" i="1">
                <a:latin typeface="Times New Roman" pitchFamily="18" charset="0"/>
              </a:rPr>
              <a:t>.</a:t>
            </a:r>
          </a:p>
          <a:p>
            <a:pPr marL="342900" indent="-342900"/>
            <a:r>
              <a:rPr lang="en-US" sz="2400"/>
              <a:t>2. </a:t>
            </a:r>
            <a:r>
              <a:rPr lang="en-US" sz="2800" b="1"/>
              <a:t>Problem analysis:</a:t>
            </a:r>
            <a:r>
              <a:rPr lang="en-US" sz="2400"/>
              <a:t> Identify, formulate, research literature, and analyze engineering problems to arrive at substantiated conclusions using first principles of mathematics, natural, and engineering sciences.</a:t>
            </a:r>
          </a:p>
          <a:p>
            <a:pPr marL="342900" indent="-342900"/>
            <a:r>
              <a:rPr lang="en-US" sz="2400"/>
              <a:t>3. </a:t>
            </a:r>
            <a:r>
              <a:rPr lang="en-US" sz="2800" b="1"/>
              <a:t>Design/development of solutions:</a:t>
            </a:r>
            <a:r>
              <a:rPr lang="en-US" sz="2400"/>
              <a:t> Design solutions for complex engineering problems and design system components, processes to meet the specifications with consideration for the public health and safety, and the cultural, societal, and environmental considerations.</a:t>
            </a:r>
          </a:p>
          <a:p>
            <a:pPr marL="342900" indent="-342900"/>
            <a:r>
              <a:rPr lang="en-US" sz="2400"/>
              <a:t>4. </a:t>
            </a:r>
            <a:r>
              <a:rPr lang="en-US" sz="2800" b="1"/>
              <a:t>Conduct investigations of complex problems:</a:t>
            </a:r>
            <a:r>
              <a:rPr lang="en-US" sz="2400"/>
              <a:t> Use research-based knowledge including design of experiments, analysis and interpretation of data, and synthesis of the information to provide valid conclusions.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fontScale="90000"/>
          </a:bodyPr>
          <a:lstStyle/>
          <a:p>
            <a:r>
              <a:rPr lang="en-US" dirty="0">
                <a:latin typeface="Times New Roman" pitchFamily="18" charset="0"/>
                <a:cs typeface="Times New Roman" pitchFamily="18" charset="0"/>
              </a:rPr>
              <a:t>Two Terms- Assessment &amp; Evaluation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676400"/>
            <a:ext cx="8001000" cy="2800767"/>
          </a:xfrm>
          <a:prstGeom prst="rect">
            <a:avLst/>
          </a:prstGeom>
          <a:noFill/>
        </p:spPr>
        <p:txBody>
          <a:bodyPr wrap="square" rtlCol="0">
            <a:spAutoFit/>
          </a:bodyPr>
          <a:lstStyle/>
          <a:p>
            <a:pPr algn="ctr"/>
            <a:r>
              <a:rPr lang="en-US" sz="4400" dirty="0">
                <a:latin typeface="Times New Roman" pitchFamily="18" charset="0"/>
                <a:cs typeface="Times New Roman" pitchFamily="18" charset="0"/>
              </a:rPr>
              <a:t>Over time, Learning Outcomes have come to Play a Crucial Role in the Accreditation Processes </a:t>
            </a:r>
            <a:r>
              <a:rPr lang="en-US" sz="4400" i="1" dirty="0">
                <a:latin typeface="Times New Roman" pitchFamily="18" charset="0"/>
                <a:cs typeface="Times New Roman" pitchFamily="18" charset="0"/>
              </a:rPr>
              <a:t>{Almost} </a:t>
            </a:r>
            <a:r>
              <a:rPr lang="en-US" sz="4400" dirty="0">
                <a:latin typeface="Times New Roman" pitchFamily="18" charset="0"/>
                <a:cs typeface="Times New Roman" pitchFamily="18" charset="0"/>
              </a:rPr>
              <a:t>the World Over.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457200" y="1143000"/>
            <a:ext cx="8229600" cy="1143000"/>
          </a:xfrm>
        </p:spPr>
        <p:txBody>
          <a:bodyPr/>
          <a:lstStyle/>
          <a:p>
            <a:r>
              <a:rPr lang="en-US"/>
              <a:t>Assessment</a:t>
            </a:r>
          </a:p>
        </p:txBody>
      </p:sp>
      <p:sp>
        <p:nvSpPr>
          <p:cNvPr id="48131" name="Rectangle 3"/>
          <p:cNvSpPr>
            <a:spLocks noGrp="1" noChangeArrowheads="1"/>
          </p:cNvSpPr>
          <p:nvPr>
            <p:ph type="body" idx="4294967295"/>
          </p:nvPr>
        </p:nvSpPr>
        <p:spPr>
          <a:xfrm>
            <a:off x="457200" y="2332038"/>
            <a:ext cx="8229600" cy="4525962"/>
          </a:xfrm>
        </p:spPr>
        <p:txBody>
          <a:bodyPr/>
          <a:lstStyle/>
          <a:p>
            <a:pPr>
              <a:buFontTx/>
              <a:buNone/>
            </a:pPr>
            <a:r>
              <a:rPr lang="en-US" sz="3600"/>
              <a:t>   It is one or more processes that </a:t>
            </a:r>
            <a:r>
              <a:rPr lang="en-US" sz="4000" b="1" i="1"/>
              <a:t>identify, collect, and prepare data</a:t>
            </a:r>
            <a:r>
              <a:rPr lang="en-US" sz="3600"/>
              <a:t> to </a:t>
            </a:r>
            <a:r>
              <a:rPr lang="en-US" sz="3600" b="1"/>
              <a:t>evaluate</a:t>
            </a:r>
            <a:r>
              <a:rPr lang="en-US" sz="3600"/>
              <a:t> the achievement of </a:t>
            </a:r>
            <a:r>
              <a:rPr lang="en-US" sz="3600" b="1"/>
              <a:t>Program Outcomes</a:t>
            </a:r>
            <a:r>
              <a:rPr lang="en-US" sz="3600"/>
              <a:t> and program educational objectives</a:t>
            </a:r>
          </a:p>
        </p:txBody>
      </p:sp>
      <p:sp>
        <p:nvSpPr>
          <p:cNvPr id="48132" name="Text Box 4"/>
          <p:cNvSpPr txBox="1">
            <a:spLocks noChangeArrowheads="1"/>
          </p:cNvSpPr>
          <p:nvPr/>
        </p:nvSpPr>
        <p:spPr bwMode="auto">
          <a:xfrm>
            <a:off x="0" y="0"/>
            <a:ext cx="3200400" cy="519113"/>
          </a:xfrm>
          <a:prstGeom prst="rect">
            <a:avLst/>
          </a:prstGeom>
          <a:noFill/>
          <a:ln w="9525">
            <a:noFill/>
            <a:miter lim="800000"/>
            <a:headEnd/>
            <a:tailEnd/>
          </a:ln>
        </p:spPr>
        <p:txBody>
          <a:bodyPr>
            <a:spAutoFit/>
          </a:bodyPr>
          <a:lstStyle/>
          <a:p>
            <a:pPr>
              <a:spcBef>
                <a:spcPct val="50000"/>
              </a:spcBef>
            </a:pPr>
            <a:r>
              <a:rPr lang="en-US" sz="2800" i="1">
                <a:latin typeface="Times New Roman" pitchFamily="18" charset="0"/>
              </a:rPr>
              <a:t>For Evaluators</a:t>
            </a:r>
          </a:p>
        </p:txBody>
      </p:sp>
      <p:sp>
        <p:nvSpPr>
          <p:cNvPr id="48133" name="TextBox 5"/>
          <p:cNvSpPr txBox="1">
            <a:spLocks noChangeArrowheads="1"/>
          </p:cNvSpPr>
          <p:nvPr/>
        </p:nvSpPr>
        <p:spPr bwMode="auto">
          <a:xfrm>
            <a:off x="457200" y="5715000"/>
            <a:ext cx="8229600" cy="584200"/>
          </a:xfrm>
          <a:prstGeom prst="rect">
            <a:avLst/>
          </a:prstGeom>
          <a:noFill/>
          <a:ln w="9525">
            <a:noFill/>
            <a:miter lim="800000"/>
            <a:headEnd/>
            <a:tailEnd/>
          </a:ln>
        </p:spPr>
        <p:txBody>
          <a:bodyPr>
            <a:spAutoFit/>
          </a:bodyPr>
          <a:lstStyle/>
          <a:p>
            <a:r>
              <a:rPr lang="en-US" sz="3200" b="1">
                <a:latin typeface="Times New Roman" pitchFamily="18" charset="0"/>
                <a:cs typeface="Times New Roman" pitchFamily="18" charset="0"/>
              </a:rPr>
              <a:t>Important for both, SAR and  the Evaluators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title" idx="4294967295"/>
          </p:nvPr>
        </p:nvSpPr>
        <p:spPr/>
        <p:txBody>
          <a:bodyPr/>
          <a:lstStyle/>
          <a:p>
            <a:r>
              <a:rPr lang="en-US"/>
              <a:t>Evaluation</a:t>
            </a:r>
          </a:p>
        </p:txBody>
      </p:sp>
      <p:sp>
        <p:nvSpPr>
          <p:cNvPr id="49155" name="Text Box 5"/>
          <p:cNvSpPr txBox="1">
            <a:spLocks noChangeArrowheads="1"/>
          </p:cNvSpPr>
          <p:nvPr/>
        </p:nvSpPr>
        <p:spPr bwMode="auto">
          <a:xfrm>
            <a:off x="381000" y="2057400"/>
            <a:ext cx="8382000" cy="641350"/>
          </a:xfrm>
          <a:prstGeom prst="rect">
            <a:avLst/>
          </a:prstGeom>
          <a:noFill/>
          <a:ln w="9525">
            <a:noFill/>
            <a:miter lim="800000"/>
            <a:headEnd/>
            <a:tailEnd/>
          </a:ln>
        </p:spPr>
        <p:txBody>
          <a:bodyPr>
            <a:spAutoFit/>
          </a:bodyPr>
          <a:lstStyle/>
          <a:p>
            <a:pPr>
              <a:spcBef>
                <a:spcPct val="50000"/>
              </a:spcBef>
            </a:pPr>
            <a:endParaRPr lang="en-US" sz="3600">
              <a:latin typeface="Times New Roman" pitchFamily="18" charset="0"/>
            </a:endParaRPr>
          </a:p>
        </p:txBody>
      </p:sp>
      <p:sp>
        <p:nvSpPr>
          <p:cNvPr id="49156" name="Text Box 6"/>
          <p:cNvSpPr txBox="1">
            <a:spLocks noChangeArrowheads="1"/>
          </p:cNvSpPr>
          <p:nvPr/>
        </p:nvSpPr>
        <p:spPr bwMode="auto">
          <a:xfrm>
            <a:off x="304800" y="1752600"/>
            <a:ext cx="8534400" cy="4070350"/>
          </a:xfrm>
          <a:prstGeom prst="rect">
            <a:avLst/>
          </a:prstGeom>
          <a:noFill/>
          <a:ln w="9525">
            <a:noFill/>
            <a:miter lim="800000"/>
            <a:headEnd/>
            <a:tailEnd/>
          </a:ln>
        </p:spPr>
        <p:txBody>
          <a:bodyPr>
            <a:spAutoFit/>
          </a:bodyPr>
          <a:lstStyle/>
          <a:p>
            <a:pPr>
              <a:lnSpc>
                <a:spcPct val="90000"/>
              </a:lnSpc>
              <a:spcBef>
                <a:spcPct val="20000"/>
              </a:spcBef>
            </a:pPr>
            <a:r>
              <a:rPr lang="en-US" sz="3600">
                <a:latin typeface="Times New Roman" pitchFamily="18" charset="0"/>
              </a:rPr>
              <a:t>These are processes for interpreting the data and evidence accumulated through assessment practices. </a:t>
            </a:r>
          </a:p>
          <a:p>
            <a:pPr>
              <a:lnSpc>
                <a:spcPct val="90000"/>
              </a:lnSpc>
              <a:spcBef>
                <a:spcPct val="20000"/>
              </a:spcBef>
            </a:pPr>
            <a:r>
              <a:rPr lang="en-US" sz="3600" b="1">
                <a:latin typeface="Times New Roman" pitchFamily="18" charset="0"/>
              </a:rPr>
              <a:t>Evaluation</a:t>
            </a:r>
            <a:r>
              <a:rPr lang="en-US" sz="3600">
                <a:latin typeface="Times New Roman" pitchFamily="18" charset="0"/>
              </a:rPr>
              <a:t> determines the extent to which POs or PEOs are being </a:t>
            </a:r>
            <a:r>
              <a:rPr lang="en-US" sz="3600" b="1">
                <a:latin typeface="Times New Roman" pitchFamily="18" charset="0"/>
              </a:rPr>
              <a:t>achieved,</a:t>
            </a:r>
            <a:r>
              <a:rPr lang="en-US" sz="3600">
                <a:latin typeface="Times New Roman" pitchFamily="18" charset="0"/>
              </a:rPr>
              <a:t> and results in decisions and actions to </a:t>
            </a:r>
            <a:r>
              <a:rPr lang="en-US" sz="3600" b="1">
                <a:latin typeface="Times New Roman" pitchFamily="18" charset="0"/>
              </a:rPr>
              <a:t>improve</a:t>
            </a:r>
            <a:r>
              <a:rPr lang="en-US" sz="3600">
                <a:latin typeface="Times New Roman" pitchFamily="18" charset="0"/>
              </a:rPr>
              <a:t> the program as also for accreditation.</a:t>
            </a:r>
            <a:endParaRPr lang="en-US">
              <a:latin typeface="Times New Roman" pitchFamily="18" charset="0"/>
            </a:endParaRPr>
          </a:p>
          <a:p>
            <a:pPr>
              <a:spcBef>
                <a:spcPct val="50000"/>
              </a:spcBef>
            </a:pPr>
            <a:endParaRPr lang="en-US">
              <a:latin typeface="Times New Roman" pitchFamily="18" charset="0"/>
            </a:endParaRPr>
          </a:p>
        </p:txBody>
      </p:sp>
      <p:sp>
        <p:nvSpPr>
          <p:cNvPr id="49157" name="Text Box 7"/>
          <p:cNvSpPr txBox="1">
            <a:spLocks noChangeArrowheads="1"/>
          </p:cNvSpPr>
          <p:nvPr/>
        </p:nvSpPr>
        <p:spPr bwMode="auto">
          <a:xfrm>
            <a:off x="0" y="0"/>
            <a:ext cx="2819400" cy="931863"/>
          </a:xfrm>
          <a:prstGeom prst="rect">
            <a:avLst/>
          </a:prstGeom>
          <a:noFill/>
          <a:ln w="9525">
            <a:noFill/>
            <a:miter lim="800000"/>
            <a:headEnd/>
            <a:tailEnd/>
          </a:ln>
        </p:spPr>
        <p:txBody>
          <a:bodyPr>
            <a:spAutoFit/>
          </a:bodyPr>
          <a:lstStyle/>
          <a:p>
            <a:pPr>
              <a:spcBef>
                <a:spcPct val="50000"/>
              </a:spcBef>
            </a:pPr>
            <a:r>
              <a:rPr lang="en-US" sz="2800" i="1">
                <a:latin typeface="Times New Roman" pitchFamily="18" charset="0"/>
              </a:rPr>
              <a:t>For Evaluators</a:t>
            </a:r>
          </a:p>
          <a:p>
            <a:pPr>
              <a:spcBef>
                <a:spcPct val="50000"/>
              </a:spcBef>
            </a:pP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b="1" dirty="0">
                <a:latin typeface="Times New Roman" pitchFamily="18" charset="0"/>
                <a:cs typeface="Times New Roman" pitchFamily="18" charset="0"/>
              </a:rPr>
              <a:t>Attainment of PO1 to PO4</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normAutofit fontScale="90000"/>
          </a:bodyPr>
          <a:lstStyle/>
          <a:p>
            <a:r>
              <a:rPr lang="en-US" dirty="0">
                <a:latin typeface="Times New Roman" pitchFamily="18" charset="0"/>
                <a:cs typeface="Times New Roman" pitchFamily="18" charset="0"/>
              </a:rPr>
              <a:t>Why place these four POs in one Basket? </a:t>
            </a:r>
          </a:p>
        </p:txBody>
      </p:sp>
      <p:sp>
        <p:nvSpPr>
          <p:cNvPr id="3" name="Content Placeholder 2"/>
          <p:cNvSpPr>
            <a:spLocks noGrp="1"/>
          </p:cNvSpPr>
          <p:nvPr>
            <p:ph idx="1"/>
          </p:nvPr>
        </p:nvSpPr>
        <p:spPr/>
        <p:txBody>
          <a:bodyPr>
            <a:normAutofit fontScale="92500" lnSpcReduction="10000"/>
          </a:bodyPr>
          <a:lstStyle/>
          <a:p>
            <a:r>
              <a:rPr lang="en-US" sz="4400" dirty="0"/>
              <a:t>The Statements show that one part </a:t>
            </a:r>
            <a:r>
              <a:rPr lang="en-US" sz="4400" i="1" dirty="0"/>
              <a:t>{That of (complex) Engineering Problem CEP} is </a:t>
            </a:r>
            <a:r>
              <a:rPr lang="en-US" sz="4400" i="1" u="sng" dirty="0"/>
              <a:t>common to all.</a:t>
            </a:r>
          </a:p>
          <a:p>
            <a:r>
              <a:rPr lang="en-US" sz="4400" i="1" dirty="0"/>
              <a:t>Though, individually each PO deals with a different aspect of CEP.  Recognizing this commonality makes the discussion easier.</a:t>
            </a:r>
            <a:endParaRPr lang="en-US" sz="4400" dirty="0"/>
          </a:p>
        </p:txBody>
      </p:sp>
      <p:pic>
        <p:nvPicPr>
          <p:cNvPr id="4" name="Picture 2"/>
          <p:cNvPicPr>
            <a:picLocks noChangeAspect="1" noChangeArrowheads="1"/>
          </p:cNvPicPr>
          <p:nvPr/>
        </p:nvPicPr>
        <p:blipFill>
          <a:blip r:embed="rId3"/>
          <a:srcRect/>
          <a:stretch>
            <a:fillRect/>
          </a:stretch>
        </p:blipFill>
        <p:spPr bwMode="auto">
          <a:xfrm>
            <a:off x="7458452" y="228600"/>
            <a:ext cx="1685548" cy="20574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The different aspects of CEP</a:t>
            </a:r>
          </a:p>
        </p:txBody>
      </p:sp>
      <p:sp>
        <p:nvSpPr>
          <p:cNvPr id="3" name="Content Placeholder 2"/>
          <p:cNvSpPr>
            <a:spLocks noGrp="1"/>
          </p:cNvSpPr>
          <p:nvPr>
            <p:ph idx="1"/>
          </p:nvPr>
        </p:nvSpPr>
        <p:spPr/>
        <p:txBody>
          <a:bodyPr/>
          <a:lstStyle/>
          <a:p>
            <a:r>
              <a:rPr lang="en-US" sz="3600" dirty="0">
                <a:latin typeface="Times New Roman" pitchFamily="18" charset="0"/>
                <a:cs typeface="Times New Roman" pitchFamily="18" charset="0"/>
              </a:rPr>
              <a:t>Application of Mathematics and sciences- PO1</a:t>
            </a:r>
          </a:p>
          <a:p>
            <a:r>
              <a:rPr lang="en-US" sz="3600" dirty="0">
                <a:latin typeface="Times New Roman" pitchFamily="18" charset="0"/>
                <a:cs typeface="Times New Roman" pitchFamily="18" charset="0"/>
              </a:rPr>
              <a:t>Identify and Research to Solve – PO 2</a:t>
            </a:r>
          </a:p>
          <a:p>
            <a:r>
              <a:rPr lang="en-US" sz="3600" dirty="0">
                <a:latin typeface="Times New Roman" pitchFamily="18" charset="0"/>
                <a:cs typeface="Times New Roman" pitchFamily="18" charset="0"/>
              </a:rPr>
              <a:t>Design and Development of Solutions – PO 3</a:t>
            </a:r>
          </a:p>
          <a:p>
            <a:r>
              <a:rPr lang="en-US" sz="3600" dirty="0">
                <a:latin typeface="Times New Roman" pitchFamily="18" charset="0"/>
                <a:cs typeface="Times New Roman" pitchFamily="18" charset="0"/>
              </a:rPr>
              <a:t>Conducting Investigations and Research  PO 4</a:t>
            </a:r>
          </a:p>
          <a:p>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09800"/>
            <a:ext cx="8534400" cy="2123658"/>
          </a:xfrm>
          <a:prstGeom prst="rect">
            <a:avLst/>
          </a:prstGeom>
          <a:noFill/>
        </p:spPr>
        <p:txBody>
          <a:bodyPr wrap="square" rtlCol="0">
            <a:spAutoFit/>
          </a:bodyPr>
          <a:lstStyle/>
          <a:p>
            <a:r>
              <a:rPr lang="en-US" sz="4400" b="1" dirty="0">
                <a:latin typeface="Times New Roman" pitchFamily="18" charset="0"/>
                <a:cs typeface="Times New Roman" pitchFamily="18" charset="0"/>
              </a:rPr>
              <a:t>We need to be able to Determine if the course does have such problems in its Assessment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1371600"/>
          </a:xfrm>
        </p:spPr>
        <p:txBody>
          <a:bodyPr>
            <a:normAutofit fontScale="90000"/>
          </a:bodyPr>
          <a:lstStyle/>
          <a:p>
            <a:r>
              <a:rPr lang="en-US" sz="4000" dirty="0">
                <a:latin typeface="Times New Roman" pitchFamily="18" charset="0"/>
                <a:cs typeface="Times New Roman" pitchFamily="18" charset="0"/>
              </a:rPr>
              <a:t>Sample Indicators of Complex</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 Engineering Problems-CEP</a:t>
            </a:r>
            <a:br>
              <a:rPr lang="en-US" dirty="0">
                <a:latin typeface="Times New Roman" pitchFamily="18" charset="0"/>
                <a:cs typeface="Times New Roman" pitchFamily="18" charset="0"/>
              </a:rPr>
            </a:br>
            <a:r>
              <a:rPr lang="en-US" sz="4000" i="1" dirty="0">
                <a:latin typeface="Times New Roman" pitchFamily="18" charset="0"/>
                <a:cs typeface="Times New Roman" pitchFamily="18" charset="0"/>
              </a:rPr>
              <a:t>{Some Hints for the </a:t>
            </a:r>
            <a:r>
              <a:rPr lang="en-US" sz="4000" b="1" i="1" dirty="0">
                <a:latin typeface="Times New Roman" pitchFamily="18" charset="0"/>
                <a:cs typeface="Times New Roman" pitchFamily="18" charset="0"/>
              </a:rPr>
              <a:t>Evaluators</a:t>
            </a:r>
            <a:r>
              <a:rPr lang="en-US" sz="4000" i="1" dirty="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TextBox 2"/>
          <p:cNvSpPr txBox="1"/>
          <p:nvPr/>
        </p:nvSpPr>
        <p:spPr>
          <a:xfrm>
            <a:off x="228600" y="1905000"/>
            <a:ext cx="8686800" cy="4801314"/>
          </a:xfrm>
          <a:prstGeom prst="rect">
            <a:avLst/>
          </a:prstGeom>
          <a:noFill/>
        </p:spPr>
        <p:txBody>
          <a:bodyPr wrap="square" rtlCol="0">
            <a:spAutoFit/>
          </a:bodyPr>
          <a:lstStyle/>
          <a:p>
            <a:pPr lvl="0"/>
            <a:r>
              <a:rPr lang="en-US" sz="3200" dirty="0">
                <a:latin typeface="Times New Roman" pitchFamily="18" charset="0"/>
                <a:cs typeface="Times New Roman" pitchFamily="18" charset="0"/>
              </a:rPr>
              <a:t>1. Problems not the kind generally encountered at the ends of text book chapters. (These often test if the contents of the chapter have been understood)</a:t>
            </a:r>
          </a:p>
          <a:p>
            <a:pPr lvl="0"/>
            <a:r>
              <a:rPr lang="en-US" sz="3200" dirty="0">
                <a:latin typeface="Times New Roman" pitchFamily="18" charset="0"/>
                <a:cs typeface="Times New Roman" pitchFamily="18" charset="0"/>
              </a:rPr>
              <a:t>2. These are problems that have not been completely framed and leave </a:t>
            </a:r>
            <a:r>
              <a:rPr lang="en-US" sz="3200" u="sng" dirty="0">
                <a:latin typeface="Times New Roman" pitchFamily="18" charset="0"/>
                <a:cs typeface="Times New Roman" pitchFamily="18" charset="0"/>
              </a:rPr>
              <a:t>at least a few*</a:t>
            </a:r>
            <a:r>
              <a:rPr lang="en-US" sz="3200" dirty="0">
                <a:latin typeface="Times New Roman" pitchFamily="18" charset="0"/>
                <a:cs typeface="Times New Roman" pitchFamily="18" charset="0"/>
              </a:rPr>
              <a:t> choices for the student to make.</a:t>
            </a:r>
          </a:p>
          <a:p>
            <a:pPr lvl="0"/>
            <a:r>
              <a:rPr lang="en-US" sz="3200" dirty="0">
                <a:latin typeface="Times New Roman" pitchFamily="18" charset="0"/>
                <a:cs typeface="Times New Roman" pitchFamily="18" charset="0"/>
              </a:rPr>
              <a:t>3.Problems may require use of laws of physics, or bring in some mathematical tools in which the problem can be framed.</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latin typeface="Times New Roman" pitchFamily="18" charset="0"/>
                <a:cs typeface="Times New Roman" pitchFamily="18" charset="0"/>
              </a:rPr>
              <a:t>Choices – Not Easy</a:t>
            </a:r>
            <a:br>
              <a:rPr lang="en-US" dirty="0">
                <a:latin typeface="Times New Roman" pitchFamily="18" charset="0"/>
                <a:cs typeface="Times New Roman" pitchFamily="18" charset="0"/>
              </a:rPr>
            </a:br>
            <a:r>
              <a:rPr lang="en-US" sz="3600" i="1" dirty="0">
                <a:latin typeface="Times New Roman" pitchFamily="18" charset="0"/>
                <a:cs typeface="Times New Roman" pitchFamily="18" charset="0"/>
              </a:rPr>
              <a:t>{Hints Continued}</a:t>
            </a:r>
            <a:endParaRPr lang="en-US" dirty="0">
              <a:latin typeface="Times New Roman" pitchFamily="18" charset="0"/>
              <a:cs typeface="Times New Roman" pitchFamily="18" charset="0"/>
            </a:endParaRPr>
          </a:p>
        </p:txBody>
      </p:sp>
      <p:sp>
        <p:nvSpPr>
          <p:cNvPr id="4" name="Content Placeholder 3"/>
          <p:cNvSpPr>
            <a:spLocks noGrp="1"/>
          </p:cNvSpPr>
          <p:nvPr>
            <p:ph sz="half" idx="1"/>
          </p:nvPr>
        </p:nvSpPr>
        <p:spPr/>
        <p:txBody>
          <a:bodyPr/>
          <a:lstStyle/>
          <a:p>
            <a:r>
              <a:rPr lang="en-US" dirty="0"/>
              <a:t>Qu. What are the available Choices?</a:t>
            </a:r>
          </a:p>
          <a:p>
            <a:r>
              <a:rPr lang="en-US" i="1" dirty="0"/>
              <a:t>{Open Ended} </a:t>
            </a:r>
          </a:p>
        </p:txBody>
      </p:sp>
      <p:sp>
        <p:nvSpPr>
          <p:cNvPr id="5" name="Content Placeholder 4"/>
          <p:cNvSpPr>
            <a:spLocks noGrp="1"/>
          </p:cNvSpPr>
          <p:nvPr>
            <p:ph sz="half" idx="2"/>
          </p:nvPr>
        </p:nvSpPr>
        <p:spPr/>
        <p:txBody>
          <a:bodyPr/>
          <a:lstStyle/>
          <a:p>
            <a:r>
              <a:rPr lang="en-US" dirty="0"/>
              <a:t>Requires: Experience, Engineering Knowledge, Understanding,     Ability to define and manage constraints that are Applicable, and manage these.</a:t>
            </a:r>
          </a:p>
          <a:p>
            <a:r>
              <a:rPr lang="en-US" b="1" dirty="0"/>
              <a:t>These make it a Complex Engineering Problem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Tier -1 and Tier-2</a:t>
            </a:r>
          </a:p>
        </p:txBody>
      </p:sp>
      <p:sp>
        <p:nvSpPr>
          <p:cNvPr id="3" name="TextBox 2"/>
          <p:cNvSpPr txBox="1"/>
          <p:nvPr/>
        </p:nvSpPr>
        <p:spPr>
          <a:xfrm>
            <a:off x="381000" y="1348800"/>
            <a:ext cx="8305800" cy="5509200"/>
          </a:xfrm>
          <a:prstGeom prst="rect">
            <a:avLst/>
          </a:prstGeom>
          <a:noFill/>
        </p:spPr>
        <p:txBody>
          <a:bodyPr wrap="square" rtlCol="0">
            <a:spAutoFit/>
          </a:bodyPr>
          <a:lstStyle/>
          <a:p>
            <a:r>
              <a:rPr lang="en-US" sz="3200" u="sng" dirty="0">
                <a:latin typeface="Times New Roman" pitchFamily="18" charset="0"/>
                <a:cs typeface="Times New Roman" pitchFamily="18" charset="0"/>
              </a:rPr>
              <a:t>For tier 1</a:t>
            </a:r>
            <a:r>
              <a:rPr lang="en-US" sz="3200" dirty="0">
                <a:latin typeface="Times New Roman" pitchFamily="18" charset="0"/>
                <a:cs typeface="Times New Roman" pitchFamily="18" charset="0"/>
              </a:rPr>
              <a:t> , (2) could read as- only skeletal details provided in the problem, and student is required make out the rest. Such a problem could require amongst others defining constraints in terms of power, cost, weight, life span, different engineering choices, etc. For such problems, there are, in all probability multiple valid solutions. </a:t>
            </a:r>
          </a:p>
          <a:p>
            <a:r>
              <a:rPr lang="en-US" sz="3200" dirty="0">
                <a:latin typeface="Times New Roman" pitchFamily="18" charset="0"/>
                <a:cs typeface="Times New Roman" pitchFamily="18" charset="0"/>
              </a:rPr>
              <a:t>Difference between Tier-2 and Tier 1, in this respect, is in the </a:t>
            </a:r>
            <a:r>
              <a:rPr lang="en-US" sz="3200" u="sng" dirty="0">
                <a:latin typeface="Times New Roman" pitchFamily="18" charset="0"/>
                <a:cs typeface="Times New Roman" pitchFamily="18" charset="0"/>
              </a:rPr>
              <a:t>degree of complexity and numbers</a:t>
            </a:r>
            <a:endParaRPr lang="en-US" sz="3200" u="sng"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133600"/>
            <a:ext cx="8229600" cy="1143000"/>
          </a:xfrm>
        </p:spPr>
        <p:txBody>
          <a:bodyPr/>
          <a:lstStyle/>
          <a:p>
            <a:r>
              <a:rPr lang="en-US" dirty="0">
                <a:latin typeface="Times New Roman" pitchFamily="18" charset="0"/>
                <a:cs typeface="Times New Roman" pitchFamily="18" charset="0"/>
              </a:rPr>
              <a:t>Difficult vs. Complex</a:t>
            </a:r>
          </a:p>
        </p:txBody>
      </p:sp>
      <p:pic>
        <p:nvPicPr>
          <p:cNvPr id="3" name="Picture 3" descr="C:\Users\Administrator\AppData\Local\Microsoft\Windows\Temporary Internet Files\Content.IE5\395XT4RE\3164105257_9f63357e67_z[1].jpg"/>
          <p:cNvPicPr>
            <a:picLocks noChangeAspect="1" noChangeArrowheads="1"/>
          </p:cNvPicPr>
          <p:nvPr/>
        </p:nvPicPr>
        <p:blipFill>
          <a:blip r:embed="rId2"/>
          <a:srcRect/>
          <a:stretch>
            <a:fillRect/>
          </a:stretch>
        </p:blipFill>
        <p:spPr bwMode="auto">
          <a:xfrm>
            <a:off x="3657600" y="3352800"/>
            <a:ext cx="2362200" cy="2362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05800" cy="1828800"/>
          </a:xfrm>
        </p:spPr>
        <p:txBody>
          <a:bodyPr>
            <a:normAutofit fontScale="90000"/>
          </a:bodyPr>
          <a:lstStyle/>
          <a:p>
            <a:r>
              <a:rPr lang="en-US" dirty="0">
                <a:latin typeface="Times New Roman" pitchFamily="18" charset="0"/>
                <a:cs typeface="Times New Roman" pitchFamily="18" charset="0"/>
              </a:rPr>
              <a:t>Of Course, OBE is not only for Accreditation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It is about “</a:t>
            </a:r>
            <a:r>
              <a:rPr lang="en-US" b="1" dirty="0">
                <a:latin typeface="Times New Roman" pitchFamily="18" charset="0"/>
                <a:cs typeface="Times New Roman" pitchFamily="18" charset="0"/>
              </a:rPr>
              <a:t>Quality of Education”</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2133600" y="2209800"/>
            <a:ext cx="5105400" cy="1676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Curriculum</a:t>
            </a:r>
          </a:p>
        </p:txBody>
      </p:sp>
      <p:sp>
        <p:nvSpPr>
          <p:cNvPr id="4" name="TextBox 3"/>
          <p:cNvSpPr txBox="1"/>
          <p:nvPr/>
        </p:nvSpPr>
        <p:spPr>
          <a:xfrm>
            <a:off x="2438400" y="2590800"/>
            <a:ext cx="4648200" cy="707886"/>
          </a:xfrm>
          <a:prstGeom prst="rect">
            <a:avLst/>
          </a:prstGeom>
          <a:noFill/>
        </p:spPr>
        <p:txBody>
          <a:bodyPr wrap="square" rtlCol="0">
            <a:spAutoFit/>
          </a:bodyPr>
          <a:lstStyle/>
          <a:p>
            <a:pPr algn="ctr"/>
            <a:r>
              <a:rPr lang="en-US" sz="4000" b="1" dirty="0">
                <a:latin typeface="Times New Roman" pitchFamily="18" charset="0"/>
                <a:cs typeface="Times New Roman" pitchFamily="18" charset="0"/>
              </a:rPr>
              <a:t>OBE</a:t>
            </a:r>
          </a:p>
        </p:txBody>
      </p:sp>
      <p:sp>
        <p:nvSpPr>
          <p:cNvPr id="5" name="Rectangle 4"/>
          <p:cNvSpPr/>
          <p:nvPr/>
        </p:nvSpPr>
        <p:spPr>
          <a:xfrm>
            <a:off x="533400" y="4800600"/>
            <a:ext cx="3276600" cy="1295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9600" y="4876800"/>
            <a:ext cx="3200400" cy="1524000"/>
          </a:xfrm>
          <a:prstGeom prst="rect">
            <a:avLst/>
          </a:prstGeom>
          <a:noFill/>
        </p:spPr>
        <p:txBody>
          <a:bodyPr wrap="square" rtlCol="0">
            <a:spAutoFit/>
          </a:bodyPr>
          <a:lstStyle/>
          <a:p>
            <a:pPr algn="ctr"/>
            <a:r>
              <a:rPr lang="en-US" sz="3200" dirty="0">
                <a:latin typeface="Times New Roman" pitchFamily="18" charset="0"/>
                <a:cs typeface="Times New Roman" pitchFamily="18" charset="0"/>
              </a:rPr>
              <a:t>Curriculum &amp;</a:t>
            </a:r>
          </a:p>
          <a:p>
            <a:pPr algn="ctr"/>
            <a:r>
              <a:rPr lang="en-US" sz="2800" dirty="0">
                <a:latin typeface="Times New Roman" pitchFamily="18" charset="0"/>
                <a:cs typeface="Times New Roman" pitchFamily="18" charset="0"/>
              </a:rPr>
              <a:t>Teaching/Learning</a:t>
            </a:r>
          </a:p>
          <a:p>
            <a:pPr algn="ctr"/>
            <a:endParaRPr lang="en-US" sz="3200" dirty="0">
              <a:latin typeface="Times New Roman" pitchFamily="18" charset="0"/>
              <a:cs typeface="Times New Roman" pitchFamily="18" charset="0"/>
            </a:endParaRPr>
          </a:p>
        </p:txBody>
      </p:sp>
      <p:sp>
        <p:nvSpPr>
          <p:cNvPr id="8" name="Rectangle 7"/>
          <p:cNvSpPr/>
          <p:nvPr/>
        </p:nvSpPr>
        <p:spPr>
          <a:xfrm>
            <a:off x="5562600" y="4800600"/>
            <a:ext cx="2971800" cy="121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791200" y="5029200"/>
            <a:ext cx="2590800" cy="584775"/>
          </a:xfrm>
          <a:prstGeom prst="rect">
            <a:avLst/>
          </a:prstGeom>
          <a:noFill/>
        </p:spPr>
        <p:txBody>
          <a:bodyPr wrap="square" rtlCol="0">
            <a:spAutoFit/>
          </a:bodyPr>
          <a:lstStyle/>
          <a:p>
            <a:pPr algn="ctr"/>
            <a:r>
              <a:rPr lang="en-US" sz="3200" dirty="0">
                <a:latin typeface="Times New Roman" pitchFamily="18" charset="0"/>
                <a:cs typeface="Times New Roman" pitchFamily="18" charset="0"/>
              </a:rPr>
              <a:t>Assessment</a:t>
            </a:r>
          </a:p>
        </p:txBody>
      </p:sp>
      <p:cxnSp>
        <p:nvCxnSpPr>
          <p:cNvPr id="12" name="Straight Arrow Connector 11"/>
          <p:cNvCxnSpPr/>
          <p:nvPr/>
        </p:nvCxnSpPr>
        <p:spPr>
          <a:xfrm rot="5400000">
            <a:off x="3048000" y="3962400"/>
            <a:ext cx="914400" cy="762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486400" y="3886200"/>
            <a:ext cx="1447800" cy="9144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133600"/>
            <a:ext cx="8305800" cy="1905000"/>
          </a:xfrm>
        </p:spPr>
        <p:txBody>
          <a:bodyPr>
            <a:normAutofit/>
          </a:bodyPr>
          <a:lstStyle/>
          <a:p>
            <a:r>
              <a:rPr lang="en-US" b="1" dirty="0">
                <a:latin typeface="Times New Roman" pitchFamily="18" charset="0"/>
                <a:cs typeface="Times New Roman" pitchFamily="18" charset="0"/>
              </a:rPr>
              <a:t>Another Take on CEP </a:t>
            </a:r>
            <a:br>
              <a:rPr lang="en-US" b="1" dirty="0">
                <a:latin typeface="Times New Roman" pitchFamily="18" charset="0"/>
                <a:cs typeface="Times New Roman" pitchFamily="18" charset="0"/>
              </a:rPr>
            </a:br>
            <a:r>
              <a:rPr lang="en-US" b="1" i="1" dirty="0">
                <a:latin typeface="Times New Roman" pitchFamily="18" charset="0"/>
                <a:cs typeface="Times New Roman" pitchFamily="18" charset="0"/>
              </a:rPr>
              <a:t>{from CEAB, Canada}</a:t>
            </a:r>
            <a:endParaRPr lang="en-US" b="1"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82000" cy="5539978"/>
          </a:xfrm>
          <a:prstGeom prst="rect">
            <a:avLst/>
          </a:prstGeom>
          <a:noFill/>
        </p:spPr>
        <p:txBody>
          <a:bodyPr wrap="square" rtlCol="0">
            <a:spAutoFit/>
          </a:bodyPr>
          <a:lstStyle/>
          <a:p>
            <a:endParaRPr lang="en-US" dirty="0"/>
          </a:p>
          <a:p>
            <a:r>
              <a:rPr lang="en-US" dirty="0"/>
              <a:t> </a:t>
            </a:r>
            <a:r>
              <a:rPr lang="en-US" sz="2800" dirty="0">
                <a:latin typeface="Times New Roman" pitchFamily="18" charset="0"/>
                <a:cs typeface="Times New Roman" pitchFamily="18" charset="0"/>
              </a:rPr>
              <a:t>According to the CEAB, a complex engineering problem is defined by the following characteristics: </a:t>
            </a:r>
          </a:p>
          <a:p>
            <a:r>
              <a:rPr lang="en-US" sz="2800" dirty="0">
                <a:latin typeface="Times New Roman" pitchFamily="18" charset="0"/>
                <a:cs typeface="Times New Roman" pitchFamily="18" charset="0"/>
              </a:rPr>
              <a:t>1. It must require the application of in-depth knowledge </a:t>
            </a:r>
          </a:p>
          <a:p>
            <a:r>
              <a:rPr lang="en-US" sz="2800" dirty="0">
                <a:latin typeface="Times New Roman" pitchFamily="18" charset="0"/>
                <a:cs typeface="Times New Roman" pitchFamily="18" charset="0"/>
              </a:rPr>
              <a:t>2. It must satisfy </a:t>
            </a:r>
            <a:r>
              <a:rPr lang="en-US" sz="2800" b="1" u="sng" dirty="0">
                <a:latin typeface="Times New Roman" pitchFamily="18" charset="0"/>
                <a:cs typeface="Times New Roman" pitchFamily="18" charset="0"/>
              </a:rPr>
              <a:t>at least one </a:t>
            </a:r>
            <a:r>
              <a:rPr lang="en-US" sz="2800" dirty="0">
                <a:latin typeface="Times New Roman" pitchFamily="18" charset="0"/>
                <a:cs typeface="Times New Roman" pitchFamily="18" charset="0"/>
              </a:rPr>
              <a:t>of the following additional characteristics: </a:t>
            </a:r>
          </a:p>
          <a:p>
            <a:r>
              <a:rPr lang="en-US" sz="2800" dirty="0">
                <a:latin typeface="Times New Roman" pitchFamily="18" charset="0"/>
                <a:cs typeface="Times New Roman" pitchFamily="18" charset="0"/>
              </a:rPr>
              <a:t>• involves wide-ranging or conflicting issues </a:t>
            </a:r>
          </a:p>
          <a:p>
            <a:r>
              <a:rPr lang="en-US" sz="2800" dirty="0">
                <a:latin typeface="Times New Roman" pitchFamily="18" charset="0"/>
                <a:cs typeface="Times New Roman" pitchFamily="18" charset="0"/>
              </a:rPr>
              <a:t>• has no obvious solution such that originality is required </a:t>
            </a:r>
          </a:p>
          <a:p>
            <a:r>
              <a:rPr lang="en-US" sz="2800" dirty="0">
                <a:latin typeface="Times New Roman" pitchFamily="18" charset="0"/>
                <a:cs typeface="Times New Roman" pitchFamily="18" charset="0"/>
              </a:rPr>
              <a:t>• involves infrequently encountered issues </a:t>
            </a:r>
          </a:p>
          <a:p>
            <a:r>
              <a:rPr lang="en-US" sz="2800" dirty="0">
                <a:latin typeface="Times New Roman" pitchFamily="18" charset="0"/>
                <a:cs typeface="Times New Roman" pitchFamily="18" charset="0"/>
              </a:rPr>
              <a:t>• is outside accepted standards and codes </a:t>
            </a:r>
          </a:p>
          <a:p>
            <a:r>
              <a:rPr lang="en-US" sz="2800" dirty="0">
                <a:latin typeface="Times New Roman" pitchFamily="18" charset="0"/>
                <a:cs typeface="Times New Roman" pitchFamily="18" charset="0"/>
              </a:rPr>
              <a:t>• involves diverse stakeholders and needs </a:t>
            </a:r>
          </a:p>
          <a:p>
            <a:r>
              <a:rPr lang="en-US" sz="2800" dirty="0">
                <a:latin typeface="Times New Roman" pitchFamily="18" charset="0"/>
                <a:cs typeface="Times New Roman" pitchFamily="18" charset="0"/>
              </a:rPr>
              <a:t>• is posed at a high-level with many components or sub-problems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Factors We Examine</a:t>
            </a: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Assessment: </a:t>
            </a:r>
            <a:r>
              <a:rPr lang="en-US" sz="3600" i="1" dirty="0">
                <a:latin typeface="Times New Roman" pitchFamily="18" charset="0"/>
                <a:cs typeface="Times New Roman" pitchFamily="18" charset="0"/>
              </a:rPr>
              <a:t>{ Information and Evidence for Evaluation of attainment}</a:t>
            </a:r>
          </a:p>
          <a:p>
            <a:r>
              <a:rPr lang="en-US" sz="3600" dirty="0">
                <a:latin typeface="Times New Roman" pitchFamily="18" charset="0"/>
                <a:cs typeface="Times New Roman" pitchFamily="18" charset="0"/>
              </a:rPr>
              <a:t>Evaluation: </a:t>
            </a:r>
            <a:r>
              <a:rPr lang="en-US" sz="3600" i="1" dirty="0">
                <a:latin typeface="Times New Roman" pitchFamily="18" charset="0"/>
                <a:cs typeface="Times New Roman" pitchFamily="18" charset="0"/>
              </a:rPr>
              <a:t>{From the evidence making judgments on attainment levels}</a:t>
            </a:r>
          </a:p>
          <a:p>
            <a:r>
              <a:rPr lang="en-US" sz="3600" dirty="0">
                <a:latin typeface="Times New Roman" pitchFamily="18" charset="0"/>
                <a:cs typeface="Times New Roman" pitchFamily="18" charset="0"/>
              </a:rPr>
              <a:t>We examine both the factors from procedural and, evidence interpretation aspects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The First Step</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Towards Assessment: </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We recognize </a:t>
            </a:r>
            <a:r>
              <a:rPr lang="en-US" b="1" i="1" dirty="0">
                <a:latin typeface="Times New Roman" pitchFamily="18" charset="0"/>
                <a:cs typeface="Times New Roman" pitchFamily="18" charset="0"/>
              </a:rPr>
              <a:t>that POs are attained through the COs.</a:t>
            </a:r>
            <a:r>
              <a:rPr lang="en-US" i="1" dirty="0">
                <a:latin typeface="Times New Roman" pitchFamily="18" charset="0"/>
                <a:cs typeface="Times New Roman" pitchFamily="18" charset="0"/>
              </a:rPr>
              <a:t> So we determine the corresponding set COs. These COs in turn lead us to courses - the  places where we find information and evidences}</a:t>
            </a:r>
          </a:p>
          <a:p>
            <a:r>
              <a:rPr lang="en-US" dirty="0">
                <a:latin typeface="Times New Roman" pitchFamily="18" charset="0"/>
                <a:cs typeface="Times New Roman" pitchFamily="18" charset="0"/>
              </a:rPr>
              <a:t>This step is pictured in the next slide. We will need the CO-PO matrix for this. </a:t>
            </a:r>
            <a:r>
              <a:rPr lang="en-US" u="sng" dirty="0">
                <a:latin typeface="Times New Roman" pitchFamily="18" charset="0"/>
                <a:cs typeface="Times New Roman" pitchFamily="18" charset="0"/>
              </a:rPr>
              <a:t>It is there in the SAR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362200"/>
            <a:ext cx="2438400" cy="1066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29000" y="2362200"/>
            <a:ext cx="2438400" cy="1066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400800" y="2362200"/>
            <a:ext cx="2438400" cy="1066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85800" y="2667000"/>
            <a:ext cx="2133600" cy="523220"/>
          </a:xfrm>
          <a:prstGeom prst="rect">
            <a:avLst/>
          </a:prstGeom>
          <a:noFill/>
        </p:spPr>
        <p:txBody>
          <a:bodyPr wrap="square" rtlCol="0">
            <a:spAutoFit/>
          </a:bodyPr>
          <a:lstStyle/>
          <a:p>
            <a:pPr algn="ctr"/>
            <a:r>
              <a:rPr lang="en-US" sz="2800" i="1" dirty="0">
                <a:latin typeface="Times New Roman" pitchFamily="18" charset="0"/>
                <a:cs typeface="Times New Roman" pitchFamily="18" charset="0"/>
              </a:rPr>
              <a:t>A Given PO</a:t>
            </a:r>
          </a:p>
        </p:txBody>
      </p:sp>
      <p:sp>
        <p:nvSpPr>
          <p:cNvPr id="8" name="TextBox 7"/>
          <p:cNvSpPr txBox="1"/>
          <p:nvPr/>
        </p:nvSpPr>
        <p:spPr>
          <a:xfrm>
            <a:off x="3581400" y="2514600"/>
            <a:ext cx="2133600" cy="830997"/>
          </a:xfrm>
          <a:prstGeom prst="rect">
            <a:avLst/>
          </a:prstGeom>
          <a:noFill/>
        </p:spPr>
        <p:txBody>
          <a:bodyPr wrap="square" rtlCol="0">
            <a:spAutoFit/>
          </a:bodyPr>
          <a:lstStyle/>
          <a:p>
            <a:pPr algn="ctr"/>
            <a:r>
              <a:rPr lang="en-US" sz="2400" dirty="0">
                <a:latin typeface="Times New Roman" pitchFamily="18" charset="0"/>
                <a:cs typeface="Times New Roman" pitchFamily="18" charset="0"/>
              </a:rPr>
              <a:t>From Which CO?</a:t>
            </a:r>
          </a:p>
        </p:txBody>
      </p:sp>
      <p:sp>
        <p:nvSpPr>
          <p:cNvPr id="9" name="TextBox 8"/>
          <p:cNvSpPr txBox="1"/>
          <p:nvPr/>
        </p:nvSpPr>
        <p:spPr>
          <a:xfrm>
            <a:off x="6553200" y="2514600"/>
            <a:ext cx="2209800" cy="830997"/>
          </a:xfrm>
          <a:prstGeom prst="rect">
            <a:avLst/>
          </a:prstGeom>
          <a:noFill/>
        </p:spPr>
        <p:txBody>
          <a:bodyPr wrap="square" rtlCol="0">
            <a:spAutoFit/>
          </a:bodyPr>
          <a:lstStyle/>
          <a:p>
            <a:r>
              <a:rPr lang="en-US" sz="2400" dirty="0">
                <a:latin typeface="Times New Roman" pitchFamily="18" charset="0"/>
                <a:cs typeface="Times New Roman" pitchFamily="18" charset="0"/>
              </a:rPr>
              <a:t>From Which  Course?</a:t>
            </a:r>
          </a:p>
        </p:txBody>
      </p:sp>
      <p:sp>
        <p:nvSpPr>
          <p:cNvPr id="10" name="TextBox 9"/>
          <p:cNvSpPr txBox="1"/>
          <p:nvPr/>
        </p:nvSpPr>
        <p:spPr>
          <a:xfrm>
            <a:off x="914400" y="4876800"/>
            <a:ext cx="7239000" cy="646331"/>
          </a:xfrm>
          <a:prstGeom prst="rect">
            <a:avLst/>
          </a:prstGeom>
          <a:noFill/>
        </p:spPr>
        <p:txBody>
          <a:bodyPr wrap="square" rtlCol="0">
            <a:spAutoFit/>
          </a:bodyPr>
          <a:lstStyle/>
          <a:p>
            <a:pPr algn="ctr"/>
            <a:r>
              <a:rPr lang="en-US" sz="3600" dirty="0">
                <a:latin typeface="Times New Roman" pitchFamily="18" charset="0"/>
                <a:cs typeface="Times New Roman" pitchFamily="18" charset="0"/>
              </a:rPr>
              <a:t>Look for Evidence In that Course!</a:t>
            </a:r>
          </a:p>
        </p:txBody>
      </p:sp>
      <p:sp>
        <p:nvSpPr>
          <p:cNvPr id="11" name="TextBox 10"/>
          <p:cNvSpPr txBox="1"/>
          <p:nvPr/>
        </p:nvSpPr>
        <p:spPr>
          <a:xfrm>
            <a:off x="1905000" y="533400"/>
            <a:ext cx="5334000" cy="769441"/>
          </a:xfrm>
          <a:prstGeom prst="rect">
            <a:avLst/>
          </a:prstGeom>
          <a:noFill/>
        </p:spPr>
        <p:txBody>
          <a:bodyPr wrap="square" rtlCol="0">
            <a:spAutoFit/>
          </a:bodyPr>
          <a:lstStyle/>
          <a:p>
            <a:pPr algn="ctr"/>
            <a:r>
              <a:rPr lang="en-US" sz="4400" b="1" dirty="0">
                <a:latin typeface="Times New Roman" pitchFamily="18" charset="0"/>
                <a:cs typeface="Times New Roman" pitchFamily="18" charset="0"/>
              </a:rPr>
              <a:t>The Sequence</a:t>
            </a:r>
          </a:p>
        </p:txBody>
      </p:sp>
      <p:sp>
        <p:nvSpPr>
          <p:cNvPr id="12" name="Rectangle 11"/>
          <p:cNvSpPr/>
          <p:nvPr/>
        </p:nvSpPr>
        <p:spPr>
          <a:xfrm>
            <a:off x="3505200" y="3810000"/>
            <a:ext cx="2514600" cy="838200"/>
          </a:xfrm>
          <a:prstGeom prst="rect">
            <a:avLst/>
          </a:prstGeom>
          <a:solidFill>
            <a:schemeClr val="bg1"/>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1828800"/>
            <a:ext cx="1752600" cy="457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normAutofit fontScale="90000"/>
          </a:bodyPr>
          <a:lstStyle/>
          <a:p>
            <a:r>
              <a:rPr lang="en-US" dirty="0">
                <a:latin typeface="Times New Roman" pitchFamily="18" charset="0"/>
                <a:cs typeface="Times New Roman" pitchFamily="18" charset="0"/>
              </a:rPr>
              <a:t>Mapping from the CO-PO matrix </a:t>
            </a:r>
            <a:r>
              <a:rPr lang="en-US" i="1" dirty="0">
                <a:latin typeface="Times New Roman" pitchFamily="18" charset="0"/>
                <a:cs typeface="Times New Roman" pitchFamily="18" charset="0"/>
              </a:rPr>
              <a:t>{from SAR}</a:t>
            </a:r>
            <a:endParaRPr lang="en-US" dirty="0">
              <a:latin typeface="Times New Roman" pitchFamily="18" charset="0"/>
              <a:cs typeface="Times New Roman" pitchFamily="18" charset="0"/>
            </a:endParaRPr>
          </a:p>
        </p:txBody>
      </p:sp>
      <p:sp>
        <p:nvSpPr>
          <p:cNvPr id="5" name="TextBox 4"/>
          <p:cNvSpPr txBox="1"/>
          <p:nvPr/>
        </p:nvSpPr>
        <p:spPr>
          <a:xfrm>
            <a:off x="533400" y="1905000"/>
            <a:ext cx="1905000" cy="369332"/>
          </a:xfrm>
          <a:prstGeom prst="rect">
            <a:avLst/>
          </a:prstGeom>
          <a:noFill/>
        </p:spPr>
        <p:txBody>
          <a:bodyPr wrap="square" rtlCol="0">
            <a:spAutoFit/>
          </a:bodyPr>
          <a:lstStyle/>
          <a:p>
            <a:endParaRPr lang="en-US" dirty="0"/>
          </a:p>
        </p:txBody>
      </p:sp>
      <p:cxnSp>
        <p:nvCxnSpPr>
          <p:cNvPr id="9" name="Straight Connector 8"/>
          <p:cNvCxnSpPr/>
          <p:nvPr/>
        </p:nvCxnSpPr>
        <p:spPr>
          <a:xfrm>
            <a:off x="685800" y="2743200"/>
            <a:ext cx="1752600"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85800" y="3886200"/>
            <a:ext cx="1752600"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5800" y="5029200"/>
            <a:ext cx="1752600" cy="15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38200" y="2057400"/>
            <a:ext cx="1447800" cy="3970318"/>
          </a:xfrm>
          <a:prstGeom prst="rect">
            <a:avLst/>
          </a:prstGeom>
          <a:noFill/>
        </p:spPr>
        <p:txBody>
          <a:bodyPr wrap="square" rtlCol="0">
            <a:spAutoFit/>
          </a:bodyPr>
          <a:lstStyle/>
          <a:p>
            <a:r>
              <a:rPr lang="en-US" sz="3600" dirty="0">
                <a:latin typeface="Times New Roman" pitchFamily="18" charset="0"/>
                <a:cs typeface="Times New Roman" pitchFamily="18" charset="0"/>
              </a:rPr>
              <a:t>PO 1</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PO 2</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PO 3</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PO 4</a:t>
            </a:r>
          </a:p>
        </p:txBody>
      </p:sp>
      <p:sp>
        <p:nvSpPr>
          <p:cNvPr id="13" name="Oval 12"/>
          <p:cNvSpPr/>
          <p:nvPr/>
        </p:nvSpPr>
        <p:spPr>
          <a:xfrm>
            <a:off x="4343400" y="1905000"/>
            <a:ext cx="2286000" cy="3810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2438400" y="2286000"/>
            <a:ext cx="2209800" cy="381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38400" y="3276600"/>
            <a:ext cx="1981200" cy="304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438400" y="4419600"/>
            <a:ext cx="2057400" cy="76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438400" y="5410200"/>
            <a:ext cx="2514600" cy="304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495800" y="2362200"/>
            <a:ext cx="2133600" cy="3231654"/>
          </a:xfrm>
          <a:prstGeom prst="rect">
            <a:avLst/>
          </a:prstGeom>
          <a:noFill/>
        </p:spPr>
        <p:txBody>
          <a:bodyPr wrap="square" rtlCol="0">
            <a:spAutoFit/>
          </a:bodyPr>
          <a:lstStyle/>
          <a:p>
            <a:pPr algn="ctr"/>
            <a:r>
              <a:rPr lang="en-US" sz="4000" dirty="0">
                <a:latin typeface="Times New Roman" pitchFamily="18" charset="0"/>
                <a:cs typeface="Times New Roman" pitchFamily="18" charset="0"/>
              </a:rPr>
              <a:t>Set of {COs}</a:t>
            </a:r>
          </a:p>
          <a:p>
            <a:pPr algn="ctr"/>
            <a:r>
              <a:rPr lang="en-US" sz="4000" dirty="0">
                <a:latin typeface="Times New Roman" pitchFamily="18" charset="0"/>
                <a:cs typeface="Times New Roman" pitchFamily="18" charset="0"/>
              </a:rPr>
              <a:t>&amp;</a:t>
            </a:r>
          </a:p>
          <a:p>
            <a:pPr algn="ctr"/>
            <a:r>
              <a:rPr lang="en-US" sz="2800" i="1" dirty="0">
                <a:latin typeface="Times New Roman" pitchFamily="18" charset="0"/>
                <a:cs typeface="Times New Roman" pitchFamily="18" charset="0"/>
              </a:rPr>
              <a:t>{Associated set of Courses}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4"/>
          <p:cNvSpPr txBox="1">
            <a:spLocks noChangeArrowheads="1"/>
          </p:cNvSpPr>
          <p:nvPr/>
        </p:nvSpPr>
        <p:spPr bwMode="auto">
          <a:xfrm>
            <a:off x="304800" y="228600"/>
            <a:ext cx="8305800" cy="4151313"/>
          </a:xfrm>
          <a:prstGeom prst="rect">
            <a:avLst/>
          </a:prstGeom>
          <a:noFill/>
          <a:ln w="9525">
            <a:noFill/>
            <a:miter lim="800000"/>
            <a:headEnd/>
            <a:tailEnd/>
          </a:ln>
        </p:spPr>
        <p:txBody>
          <a:bodyPr>
            <a:spAutoFit/>
          </a:bodyPr>
          <a:lstStyle/>
          <a:p>
            <a:pPr>
              <a:spcBef>
                <a:spcPct val="50000"/>
              </a:spcBef>
            </a:pPr>
            <a:r>
              <a:rPr lang="en-US" sz="2800" dirty="0">
                <a:latin typeface="Times New Roman" pitchFamily="18" charset="0"/>
              </a:rPr>
              <a:t>Every Course Leads to Some Outcomes. All the courses  must cover the stated list of outcomes. One way of verifying this to prepare a match matrix as shown below. In the table below * could also be a number- typically in (0,1) indicating level of attainment.</a:t>
            </a:r>
          </a:p>
          <a:p>
            <a:pPr>
              <a:spcBef>
                <a:spcPct val="50000"/>
              </a:spcBef>
            </a:pPr>
            <a:endParaRPr lang="en-US" sz="2800" dirty="0">
              <a:latin typeface="Times New Roman" pitchFamily="18" charset="0"/>
            </a:endParaRPr>
          </a:p>
          <a:p>
            <a:pPr>
              <a:spcBef>
                <a:spcPct val="50000"/>
              </a:spcBef>
            </a:pPr>
            <a:endParaRPr lang="en-US" sz="2800" dirty="0">
              <a:latin typeface="Times New Roman" pitchFamily="18" charset="0"/>
            </a:endParaRPr>
          </a:p>
          <a:p>
            <a:pPr algn="ctr">
              <a:spcBef>
                <a:spcPct val="50000"/>
              </a:spcBef>
            </a:pPr>
            <a:endParaRPr lang="en-US" sz="2800" dirty="0">
              <a:latin typeface="Times New Roman" pitchFamily="18" charset="0"/>
            </a:endParaRPr>
          </a:p>
        </p:txBody>
      </p:sp>
      <p:graphicFrame>
        <p:nvGraphicFramePr>
          <p:cNvPr id="82947" name="Group 3"/>
          <p:cNvGraphicFramePr>
            <a:graphicFrameLocks noGrp="1"/>
          </p:cNvGraphicFramePr>
          <p:nvPr/>
        </p:nvGraphicFramePr>
        <p:xfrm>
          <a:off x="762000" y="2590800"/>
          <a:ext cx="6781800" cy="4064001"/>
        </p:xfrm>
        <a:graphic>
          <a:graphicData uri="http://schemas.openxmlformats.org/drawingml/2006/table">
            <a:tbl>
              <a:tblPr/>
              <a:tblGrid>
                <a:gridCol w="19050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Course   PO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PO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PO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PO 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EE 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EE 212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HS 101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9438">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82997" name="Line 137"/>
          <p:cNvSpPr>
            <a:spLocks noChangeShapeType="1"/>
          </p:cNvSpPr>
          <p:nvPr/>
        </p:nvSpPr>
        <p:spPr bwMode="auto">
          <a:xfrm>
            <a:off x="1676400" y="2590800"/>
            <a:ext cx="533400" cy="609600"/>
          </a:xfrm>
          <a:prstGeom prst="line">
            <a:avLst/>
          </a:prstGeom>
          <a:noFill/>
          <a:ln w="9525">
            <a:solidFill>
              <a:schemeClr val="tx1"/>
            </a:solidFill>
            <a:round/>
            <a:headEnd/>
            <a:tailEnd/>
          </a:ln>
        </p:spPr>
        <p:txBody>
          <a:bodyPr/>
          <a:lstStyle/>
          <a:p>
            <a:endParaRPr lang="en-US"/>
          </a:p>
        </p:txBody>
      </p:sp>
      <p:sp>
        <p:nvSpPr>
          <p:cNvPr id="82998" name="Line 141"/>
          <p:cNvSpPr>
            <a:spLocks noChangeShapeType="1"/>
          </p:cNvSpPr>
          <p:nvPr/>
        </p:nvSpPr>
        <p:spPr bwMode="auto">
          <a:xfrm>
            <a:off x="7772400" y="2895600"/>
            <a:ext cx="838200" cy="0"/>
          </a:xfrm>
          <a:prstGeom prst="line">
            <a:avLst/>
          </a:prstGeom>
          <a:noFill/>
          <a:ln w="28575">
            <a:solidFill>
              <a:schemeClr val="tx1"/>
            </a:solidFill>
            <a:round/>
            <a:headEnd/>
            <a:tailEnd type="triangle" w="med" len="med"/>
          </a:ln>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304800" y="228600"/>
            <a:ext cx="8305800" cy="3539430"/>
          </a:xfrm>
          <a:prstGeom prst="rect">
            <a:avLst/>
          </a:prstGeom>
          <a:noFill/>
          <a:ln w="9525">
            <a:noFill/>
            <a:miter lim="800000"/>
            <a:headEnd/>
            <a:tailEnd/>
          </a:ln>
        </p:spPr>
        <p:txBody>
          <a:bodyPr>
            <a:spAutoFit/>
          </a:bodyPr>
          <a:lstStyle/>
          <a:p>
            <a:pPr>
              <a:spcBef>
                <a:spcPct val="50000"/>
              </a:spcBef>
            </a:pPr>
            <a:r>
              <a:rPr lang="en-US" sz="2800" dirty="0">
                <a:latin typeface="Times New Roman" pitchFamily="18" charset="0"/>
              </a:rPr>
              <a:t>Every Course Leads to Some Outcomes. All the courses together must cover all the POs (and PSOs).  For a course we map the COs to POs through the CO-PO matrix shown below.  </a:t>
            </a:r>
            <a:r>
              <a:rPr lang="en-US" sz="2800" b="1" dirty="0">
                <a:latin typeface="Times New Roman" pitchFamily="18" charset="0"/>
              </a:rPr>
              <a:t>Assume that it is for a course EE111</a:t>
            </a:r>
          </a:p>
          <a:p>
            <a:pPr>
              <a:spcBef>
                <a:spcPct val="50000"/>
              </a:spcBef>
            </a:pPr>
            <a:endParaRPr lang="en-US" sz="2800" dirty="0">
              <a:latin typeface="Times New Roman" pitchFamily="18" charset="0"/>
            </a:endParaRPr>
          </a:p>
          <a:p>
            <a:pPr algn="ctr">
              <a:spcBef>
                <a:spcPct val="50000"/>
              </a:spcBef>
            </a:pPr>
            <a:endParaRPr lang="en-US" sz="2800" dirty="0">
              <a:latin typeface="Times New Roman" pitchFamily="18" charset="0"/>
            </a:endParaRPr>
          </a:p>
        </p:txBody>
      </p:sp>
      <p:graphicFrame>
        <p:nvGraphicFramePr>
          <p:cNvPr id="129164" name="Group 140"/>
          <p:cNvGraphicFramePr>
            <a:graphicFrameLocks noGrp="1"/>
          </p:cNvGraphicFramePr>
          <p:nvPr/>
        </p:nvGraphicFramePr>
        <p:xfrm>
          <a:off x="762000" y="2590800"/>
          <a:ext cx="6781800" cy="4064001"/>
        </p:xfrm>
        <a:graphic>
          <a:graphicData uri="http://schemas.openxmlformats.org/drawingml/2006/table">
            <a:tbl>
              <a:tblPr/>
              <a:tblGrid>
                <a:gridCol w="19050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CO        PO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PO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PO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PO 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CO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CO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CO 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9990" name="Line 141"/>
          <p:cNvSpPr>
            <a:spLocks noChangeShapeType="1"/>
          </p:cNvSpPr>
          <p:nvPr/>
        </p:nvSpPr>
        <p:spPr bwMode="auto">
          <a:xfrm>
            <a:off x="7772400" y="2895600"/>
            <a:ext cx="838200" cy="0"/>
          </a:xfrm>
          <a:prstGeom prst="line">
            <a:avLst/>
          </a:prstGeom>
          <a:noFill/>
          <a:ln w="28575">
            <a:solidFill>
              <a:schemeClr val="tx1"/>
            </a:solidFill>
            <a:round/>
            <a:headEnd/>
            <a:tailEnd type="triangle" w="med" len="med"/>
          </a:ln>
        </p:spPr>
        <p:txBody>
          <a:bodyPr/>
          <a:lstStyle/>
          <a:p>
            <a:endParaRPr lang="en-US"/>
          </a:p>
        </p:txBody>
      </p:sp>
      <p:cxnSp>
        <p:nvCxnSpPr>
          <p:cNvPr id="7" name="Straight Connector 6"/>
          <p:cNvCxnSpPr/>
          <p:nvPr/>
        </p:nvCxnSpPr>
        <p:spPr>
          <a:xfrm>
            <a:off x="1295400" y="2590800"/>
            <a:ext cx="914400" cy="60960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dirty="0">
                <a:latin typeface="Times New Roman" pitchFamily="18" charset="0"/>
                <a:cs typeface="Times New Roman" pitchFamily="18" charset="0"/>
              </a:rPr>
              <a:t>To Begin with, an Evaluator Asks:</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Qu. How “Good” are the COs?</a:t>
            </a:r>
          </a:p>
        </p:txBody>
      </p:sp>
      <p:sp>
        <p:nvSpPr>
          <p:cNvPr id="3" name="TextBox 2"/>
          <p:cNvSpPr txBox="1"/>
          <p:nvPr/>
        </p:nvSpPr>
        <p:spPr>
          <a:xfrm>
            <a:off x="685800" y="838200"/>
            <a:ext cx="7696200" cy="707886"/>
          </a:xfrm>
          <a:prstGeom prst="rect">
            <a:avLst/>
          </a:prstGeom>
          <a:noFill/>
        </p:spPr>
        <p:txBody>
          <a:bodyPr wrap="square" rtlCol="0">
            <a:spAutoFit/>
          </a:bodyPr>
          <a:lstStyle/>
          <a:p>
            <a:pPr algn="ctr"/>
            <a:r>
              <a:rPr lang="en-US" sz="4000" b="1" i="1" dirty="0">
                <a:latin typeface="Times New Roman" pitchFamily="18" charset="0"/>
                <a:cs typeface="Times New Roman" pitchFamily="18" charset="0"/>
              </a:rPr>
              <a:t>Determining Attainment of POs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fontScale="90000"/>
          </a:bodyPr>
          <a:lstStyle/>
          <a:p>
            <a:r>
              <a:rPr lang="en-US" dirty="0">
                <a:latin typeface="Times New Roman" pitchFamily="18" charset="0"/>
                <a:cs typeface="Times New Roman" pitchFamily="18" charset="0"/>
              </a:rPr>
              <a:t>Are the COs well defined?</a:t>
            </a:r>
            <a:br>
              <a:rPr lang="en-US" dirty="0">
                <a:latin typeface="Times New Roman" pitchFamily="18" charset="0"/>
                <a:cs typeface="Times New Roman" pitchFamily="18" charset="0"/>
              </a:rPr>
            </a:br>
            <a:r>
              <a:rPr lang="en-US" b="1" dirty="0">
                <a:latin typeface="Times New Roman" pitchFamily="18" charset="0"/>
                <a:cs typeface="Times New Roman" pitchFamily="18" charset="0"/>
              </a:rPr>
              <a:t>CO Analysis-</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Content Placeholder 3"/>
          <p:cNvSpPr>
            <a:spLocks noGrp="1"/>
          </p:cNvSpPr>
          <p:nvPr>
            <p:ph idx="1"/>
          </p:nvPr>
        </p:nvSpPr>
        <p:spPr>
          <a:xfrm>
            <a:off x="457200" y="1905000"/>
            <a:ext cx="8229600" cy="4525963"/>
          </a:xfrm>
        </p:spPr>
        <p:txBody>
          <a:bodyPr>
            <a:normAutofit/>
          </a:bodyPr>
          <a:lstStyle/>
          <a:p>
            <a:r>
              <a:rPr lang="en-US" dirty="0">
                <a:latin typeface="Times New Roman" pitchFamily="18" charset="0"/>
                <a:cs typeface="Times New Roman" pitchFamily="18" charset="0"/>
              </a:rPr>
              <a:t>How well do the CO statements match with the PO statements?</a:t>
            </a:r>
          </a:p>
          <a:p>
            <a:r>
              <a:rPr lang="en-US" dirty="0">
                <a:latin typeface="Times New Roman" pitchFamily="18" charset="0"/>
                <a:cs typeface="Times New Roman" pitchFamily="18" charset="0"/>
              </a:rPr>
              <a:t>Very often a part of a PO is embedded in the CO.</a:t>
            </a:r>
          </a:p>
          <a:p>
            <a:r>
              <a:rPr lang="en-US" dirty="0">
                <a:latin typeface="Times New Roman" pitchFamily="18" charset="0"/>
                <a:cs typeface="Times New Roman" pitchFamily="18" charset="0"/>
              </a:rPr>
              <a:t>Else, </a:t>
            </a:r>
            <a:r>
              <a:rPr lang="en-US" b="1" dirty="0">
                <a:latin typeface="Times New Roman" pitchFamily="18" charset="0"/>
                <a:cs typeface="Times New Roman" pitchFamily="18" charset="0"/>
              </a:rPr>
              <a:t>we reason</a:t>
            </a:r>
            <a:r>
              <a:rPr lang="en-US" dirty="0">
                <a:latin typeface="Times New Roman" pitchFamily="18" charset="0"/>
                <a:cs typeface="Times New Roman" pitchFamily="18" charset="0"/>
              </a:rPr>
              <a:t> on the degree of match.</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Continued</a:t>
            </a:r>
          </a:p>
        </p:txBody>
      </p:sp>
      <p:sp>
        <p:nvSpPr>
          <p:cNvPr id="7" name="TextBox 6"/>
          <p:cNvSpPr txBox="1"/>
          <p:nvPr/>
        </p:nvSpPr>
        <p:spPr>
          <a:xfrm>
            <a:off x="762000" y="4648200"/>
            <a:ext cx="8001000" cy="584775"/>
          </a:xfrm>
          <a:prstGeom prst="rect">
            <a:avLst/>
          </a:prstGeom>
          <a:noFill/>
        </p:spPr>
        <p:txBody>
          <a:bodyPr wrap="square" rtlCol="0">
            <a:spAutoFit/>
          </a:bodyPr>
          <a:lstStyle/>
          <a:p>
            <a:r>
              <a:rPr lang="en-US" sz="3200" dirty="0">
                <a:latin typeface="Times New Roman" pitchFamily="18" charset="0"/>
                <a:cs typeface="Times New Roman" pitchFamily="18" charset="0"/>
              </a:rPr>
              <a:t>CO Statement –</a:t>
            </a:r>
            <a:r>
              <a:rPr lang="en-US" sz="3200" u="sng" dirty="0">
                <a:latin typeface="Times New Roman" pitchFamily="18" charset="0"/>
                <a:cs typeface="Times New Roman" pitchFamily="18" charset="0"/>
              </a:rPr>
              <a:t> Compare </a:t>
            </a:r>
            <a:r>
              <a:rPr lang="en-US" sz="3200" dirty="0">
                <a:latin typeface="Times New Roman" pitchFamily="18" charset="0"/>
                <a:cs typeface="Times New Roman" pitchFamily="18" charset="0"/>
              </a:rPr>
              <a:t>– PO statement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276600"/>
            <a:ext cx="8534400" cy="1569660"/>
          </a:xfrm>
          <a:prstGeom prst="rect">
            <a:avLst/>
          </a:prstGeom>
          <a:noFill/>
        </p:spPr>
        <p:txBody>
          <a:bodyPr wrap="square" rtlCol="0">
            <a:spAutoFit/>
          </a:bodyPr>
          <a:lstStyle/>
          <a:p>
            <a:pPr algn="ctr"/>
            <a:r>
              <a:rPr lang="en-US" sz="4800" b="1" dirty="0">
                <a:latin typeface="Times New Roman" pitchFamily="18" charset="0"/>
                <a:cs typeface="Times New Roman" pitchFamily="18" charset="0"/>
              </a:rPr>
              <a:t>Qu. What are the Roles of these two components?</a:t>
            </a:r>
          </a:p>
        </p:txBody>
      </p:sp>
      <p:pic>
        <p:nvPicPr>
          <p:cNvPr id="3" name="Picture 2" descr="C:\Users\Administrator\AppData\Local\Microsoft\Windows\Temporary Internet Files\Content.IE5\L6ZRXYIJ\4763111-bow-and-arrow-and-the-target-vector-icon[1].jpg"/>
          <p:cNvPicPr>
            <a:picLocks noChangeAspect="1" noChangeArrowheads="1"/>
          </p:cNvPicPr>
          <p:nvPr/>
        </p:nvPicPr>
        <p:blipFill>
          <a:blip r:embed="rId2"/>
          <a:srcRect/>
          <a:stretch>
            <a:fillRect/>
          </a:stretch>
        </p:blipFill>
        <p:spPr bwMode="auto">
          <a:xfrm flipH="1">
            <a:off x="8153400" y="6248400"/>
            <a:ext cx="632240" cy="304800"/>
          </a:xfrm>
          <a:prstGeom prst="rect">
            <a:avLst/>
          </a:prstGeom>
          <a:noFill/>
        </p:spPr>
      </p:pic>
      <p:sp>
        <p:nvSpPr>
          <p:cNvPr id="9" name="TextBox 8"/>
          <p:cNvSpPr txBox="1"/>
          <p:nvPr/>
        </p:nvSpPr>
        <p:spPr>
          <a:xfrm>
            <a:off x="228600" y="1066800"/>
            <a:ext cx="4419600" cy="1323439"/>
          </a:xfrm>
          <a:prstGeom prst="rect">
            <a:avLst/>
          </a:prstGeom>
          <a:noFill/>
        </p:spPr>
        <p:txBody>
          <a:bodyPr wrap="square" rtlCol="0">
            <a:spAutoFit/>
          </a:bodyPr>
          <a:lstStyle/>
          <a:p>
            <a:r>
              <a:rPr lang="en-US" sz="4000" b="1" dirty="0">
                <a:latin typeface="Times New Roman" pitchFamily="18" charset="0"/>
                <a:cs typeface="Times New Roman" pitchFamily="18" charset="0"/>
              </a:rPr>
              <a:t>Curriculum &amp;</a:t>
            </a:r>
          </a:p>
          <a:p>
            <a:r>
              <a:rPr lang="en-US" sz="4000" b="1" dirty="0">
                <a:latin typeface="Times New Roman" pitchFamily="18" charset="0"/>
                <a:cs typeface="Times New Roman" pitchFamily="18" charset="0"/>
              </a:rPr>
              <a:t>Teaching/Learning</a:t>
            </a:r>
          </a:p>
        </p:txBody>
      </p:sp>
      <p:sp>
        <p:nvSpPr>
          <p:cNvPr id="10" name="TextBox 9"/>
          <p:cNvSpPr txBox="1"/>
          <p:nvPr/>
        </p:nvSpPr>
        <p:spPr>
          <a:xfrm>
            <a:off x="5562600" y="1219200"/>
            <a:ext cx="3200400" cy="707886"/>
          </a:xfrm>
          <a:prstGeom prst="rect">
            <a:avLst/>
          </a:prstGeom>
          <a:noFill/>
        </p:spPr>
        <p:txBody>
          <a:bodyPr wrap="square" rtlCol="0">
            <a:spAutoFit/>
          </a:bodyPr>
          <a:lstStyle/>
          <a:p>
            <a:r>
              <a:rPr lang="en-US" sz="4000" b="1" dirty="0">
                <a:latin typeface="Times New Roman" pitchFamily="18" charset="0"/>
                <a:cs typeface="Times New Roman" pitchFamily="18" charset="0"/>
              </a:rPr>
              <a:t>Assessment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990600"/>
            <a:ext cx="8458200" cy="4524315"/>
          </a:xfrm>
          <a:prstGeom prst="rect">
            <a:avLst/>
          </a:prstGeom>
          <a:noFill/>
        </p:spPr>
        <p:txBody>
          <a:bodyPr wrap="square" rtlCol="0">
            <a:spAutoFit/>
          </a:bodyPr>
          <a:lstStyle/>
          <a:p>
            <a:r>
              <a:rPr lang="en-US" sz="3600" dirty="0">
                <a:latin typeface="Times New Roman" pitchFamily="18" charset="0"/>
                <a:cs typeface="Times New Roman" pitchFamily="18" charset="0"/>
              </a:rPr>
              <a:t>Answer to this question could be in terms of degree of match such as:</a:t>
            </a:r>
          </a:p>
          <a:p>
            <a:pPr>
              <a:buNone/>
            </a:pPr>
            <a:r>
              <a:rPr lang="en-US" sz="3600" dirty="0">
                <a:latin typeface="Times New Roman" pitchFamily="18" charset="0"/>
                <a:cs typeface="Times New Roman" pitchFamily="18" charset="0"/>
              </a:rPr>
              <a:t>    (a) Excellent/ 4</a:t>
            </a:r>
          </a:p>
          <a:p>
            <a:pPr>
              <a:buNone/>
            </a:pPr>
            <a:r>
              <a:rPr lang="en-US" sz="3600" dirty="0">
                <a:latin typeface="Times New Roman" pitchFamily="18" charset="0"/>
                <a:cs typeface="Times New Roman" pitchFamily="18" charset="0"/>
              </a:rPr>
              <a:t>    (b) Good / 3</a:t>
            </a:r>
          </a:p>
          <a:p>
            <a:pPr>
              <a:buNone/>
            </a:pPr>
            <a:r>
              <a:rPr lang="en-US" sz="3600" dirty="0">
                <a:latin typeface="Times New Roman" pitchFamily="18" charset="0"/>
                <a:cs typeface="Times New Roman" pitchFamily="18" charset="0"/>
              </a:rPr>
              <a:t>    (c) Fair /2</a:t>
            </a:r>
          </a:p>
          <a:p>
            <a:pPr>
              <a:buNone/>
            </a:pPr>
            <a:r>
              <a:rPr lang="en-US" sz="3600" dirty="0">
                <a:latin typeface="Times New Roman" pitchFamily="18" charset="0"/>
                <a:cs typeface="Times New Roman" pitchFamily="18" charset="0"/>
              </a:rPr>
              <a:t>    (d) Little /1  </a:t>
            </a:r>
          </a:p>
          <a:p>
            <a:pPr>
              <a:buNone/>
            </a:pPr>
            <a:r>
              <a:rPr lang="en-US" sz="3600" i="1" dirty="0">
                <a:latin typeface="Times New Roman" pitchFamily="18" charset="0"/>
                <a:cs typeface="Times New Roman" pitchFamily="18" charset="0"/>
              </a:rPr>
              <a:t>{To be recorded for all the COs. Examples follow}</a:t>
            </a:r>
            <a:endParaRPr lang="en-US" sz="36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514600"/>
            <a:ext cx="8458200" cy="1569660"/>
          </a:xfrm>
          <a:prstGeom prst="rect">
            <a:avLst/>
          </a:prstGeom>
          <a:noFill/>
        </p:spPr>
        <p:txBody>
          <a:bodyPr wrap="square" rtlCol="0">
            <a:spAutoFit/>
          </a:bodyPr>
          <a:lstStyle/>
          <a:p>
            <a:pPr algn="ctr"/>
            <a:r>
              <a:rPr lang="en-US" sz="4800" b="1" dirty="0">
                <a:latin typeface="Times New Roman" pitchFamily="18" charset="0"/>
                <a:cs typeface="Times New Roman" pitchFamily="18" charset="0"/>
              </a:rPr>
              <a:t>Now, To Determine the</a:t>
            </a:r>
          </a:p>
          <a:p>
            <a:pPr algn="ctr"/>
            <a:r>
              <a:rPr lang="en-US" sz="4800" b="1" dirty="0">
                <a:latin typeface="Times New Roman" pitchFamily="18" charset="0"/>
                <a:cs typeface="Times New Roman" pitchFamily="18" charset="0"/>
              </a:rPr>
              <a:t> Attainment of a CO:</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itchFamily="18" charset="0"/>
                <a:cs typeface="Times New Roman" pitchFamily="18" charset="0"/>
              </a:rPr>
              <a:t>Assessment Procedure</a:t>
            </a:r>
          </a:p>
        </p:txBody>
      </p:sp>
      <p:sp>
        <p:nvSpPr>
          <p:cNvPr id="4" name="Content Placeholder 3"/>
          <p:cNvSpPr>
            <a:spLocks noGrp="1"/>
          </p:cNvSpPr>
          <p:nvPr>
            <p:ph idx="1"/>
          </p:nvPr>
        </p:nvSpPr>
        <p:spPr/>
        <p:txBody>
          <a:bodyPr/>
          <a:lstStyle/>
          <a:p>
            <a:r>
              <a:rPr lang="en-US" dirty="0">
                <a:latin typeface="Times New Roman" pitchFamily="18" charset="0"/>
                <a:cs typeface="Times New Roman" pitchFamily="18" charset="0"/>
              </a:rPr>
              <a:t>Step 1- Collect information from question papers, assignments, tutorials, answer scripts, etc  </a:t>
            </a:r>
            <a:r>
              <a:rPr lang="en-US" sz="2400" i="1" dirty="0">
                <a:latin typeface="Times New Roman" pitchFamily="18" charset="0"/>
                <a:cs typeface="Times New Roman" pitchFamily="18" charset="0"/>
              </a:rPr>
              <a:t>{Mostly in course files}</a:t>
            </a:r>
            <a:endParaRPr lang="en-US" sz="2400" dirty="0">
              <a:latin typeface="Times New Roman" pitchFamily="18" charset="0"/>
              <a:cs typeface="Times New Roman" pitchFamily="18" charset="0"/>
            </a:endParaRPr>
          </a:p>
          <a:p>
            <a:r>
              <a:rPr lang="en-US" dirty="0">
                <a:latin typeface="Times New Roman" pitchFamily="18" charset="0"/>
                <a:cs typeface="Times New Roman" pitchFamily="18" charset="0"/>
              </a:rPr>
              <a:t>Step 2- SAR might also furnish projects {mini and major} and Lab work </a:t>
            </a:r>
            <a:r>
              <a:rPr lang="en-US" u="sng" dirty="0">
                <a:latin typeface="Times New Roman" pitchFamily="18" charset="0"/>
                <a:cs typeface="Times New Roman" pitchFamily="18" charset="0"/>
              </a:rPr>
              <a:t>as</a:t>
            </a:r>
            <a:r>
              <a:rPr lang="en-US" dirty="0">
                <a:latin typeface="Times New Roman" pitchFamily="18" charset="0"/>
                <a:cs typeface="Times New Roman" pitchFamily="18" charset="0"/>
              </a:rPr>
              <a:t> evidence towards attainment</a:t>
            </a:r>
          </a:p>
          <a:p>
            <a:r>
              <a:rPr lang="en-US" dirty="0">
                <a:latin typeface="Times New Roman" pitchFamily="18" charset="0"/>
                <a:cs typeface="Times New Roman" pitchFamily="18" charset="0"/>
              </a:rPr>
              <a:t>The two steps together give assessment.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458200" cy="5509200"/>
          </a:xfrm>
          <a:prstGeom prst="rect">
            <a:avLst/>
          </a:prstGeom>
          <a:noFill/>
        </p:spPr>
        <p:txBody>
          <a:bodyPr wrap="square" rtlCol="0">
            <a:spAutoFit/>
          </a:bodyPr>
          <a:lstStyle/>
          <a:p>
            <a:pPr>
              <a:buFont typeface="Arial" pitchFamily="34" charset="0"/>
              <a:buChar char="•"/>
            </a:pPr>
            <a:r>
              <a:rPr lang="en-US" sz="3200" dirty="0">
                <a:latin typeface="Times New Roman" pitchFamily="18" charset="0"/>
                <a:cs typeface="Times New Roman" pitchFamily="18" charset="0"/>
              </a:rPr>
              <a:t> Step 3: Analysis of questions in examinations, tutorials, assignments, etc*. will point to those questions that are </a:t>
            </a:r>
            <a:r>
              <a:rPr lang="en-US" sz="3200" b="1" u="sng" dirty="0">
                <a:latin typeface="Times New Roman" pitchFamily="18" charset="0"/>
                <a:cs typeface="Times New Roman" pitchFamily="18" charset="0"/>
              </a:rPr>
              <a:t>devised</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to evaluate attainment of COs. Again, How Good?</a:t>
            </a:r>
          </a:p>
          <a:p>
            <a:pPr>
              <a:buFont typeface="Arial" pitchFamily="34" charset="0"/>
              <a:buChar char="•"/>
            </a:pPr>
            <a:r>
              <a:rPr lang="en-US" sz="3200" dirty="0">
                <a:latin typeface="Times New Roman" pitchFamily="18" charset="0"/>
                <a:cs typeface="Times New Roman" pitchFamily="18" charset="0"/>
              </a:rPr>
              <a:t>Step 4: An examination of the relevant answer scripts along with the extent of relevance of the questions with the COs will </a:t>
            </a:r>
            <a:r>
              <a:rPr lang="en-US" sz="3200" u="sng" dirty="0">
                <a:latin typeface="Times New Roman" pitchFamily="18" charset="0"/>
                <a:cs typeface="Times New Roman" pitchFamily="18" charset="0"/>
              </a:rPr>
              <a:t>reveal the actual level of attainment.</a:t>
            </a:r>
            <a:r>
              <a:rPr lang="en-US" sz="3200" dirty="0">
                <a:latin typeface="Times New Roman" pitchFamily="18" charset="0"/>
                <a:cs typeface="Times New Roman" pitchFamily="18" charset="0"/>
              </a:rPr>
              <a:t> </a:t>
            </a:r>
            <a:r>
              <a:rPr lang="en-US" sz="3200" b="1" dirty="0">
                <a:latin typeface="Times New Roman" pitchFamily="18" charset="0"/>
                <a:cs typeface="Times New Roman" pitchFamily="18" charset="0"/>
              </a:rPr>
              <a:t>{</a:t>
            </a:r>
            <a:r>
              <a:rPr lang="en-US" sz="3200" b="1" i="1" dirty="0">
                <a:latin typeface="Times New Roman" pitchFamily="18" charset="0"/>
                <a:cs typeface="Times New Roman" pitchFamily="18" charset="0"/>
              </a:rPr>
              <a:t>Steps 3 and 4 are judged by you as the domain expert.</a:t>
            </a:r>
            <a:r>
              <a:rPr lang="en-US" sz="3200" b="1" dirty="0">
                <a:latin typeface="Times New Roman" pitchFamily="18" charset="0"/>
                <a:cs typeface="Times New Roman" pitchFamily="18" charset="0"/>
              </a:rPr>
              <a:t> The CO </a:t>
            </a:r>
            <a:r>
              <a:rPr lang="en-US" sz="3200" b="1" i="1" dirty="0">
                <a:latin typeface="Times New Roman" pitchFamily="18" charset="0"/>
                <a:cs typeface="Times New Roman" pitchFamily="18" charset="0"/>
              </a:rPr>
              <a:t>Attainment levels need to be determined and recorded in your notes. Some illustrative examples will follow } </a:t>
            </a:r>
            <a:endParaRPr lang="en-US" sz="3200" b="1"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 - Attainment</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From a single CO to a PO</a:t>
            </a:r>
          </a:p>
          <a:p>
            <a:pPr lvl="0"/>
            <a:r>
              <a:rPr lang="en-US" dirty="0">
                <a:latin typeface="Times New Roman" pitchFamily="18" charset="0"/>
                <a:cs typeface="Times New Roman" pitchFamily="18" charset="0"/>
              </a:rPr>
              <a:t>Let </a:t>
            </a:r>
            <a:r>
              <a:rPr lang="en-US" u="sng" dirty="0">
                <a:latin typeface="Times New Roman" pitchFamily="18" charset="0"/>
                <a:cs typeface="Times New Roman" pitchFamily="18" charset="0"/>
              </a:rPr>
              <a:t>x</a:t>
            </a:r>
            <a:r>
              <a:rPr lang="en-US" dirty="0">
                <a:latin typeface="Times New Roman" pitchFamily="18" charset="0"/>
                <a:cs typeface="Times New Roman" pitchFamily="18" charset="0"/>
              </a:rPr>
              <a:t> be the relevance of a CO to a PO</a:t>
            </a:r>
          </a:p>
          <a:p>
            <a:pPr lvl="0"/>
            <a:r>
              <a:rPr lang="en-US" dirty="0">
                <a:latin typeface="Times New Roman" pitchFamily="18" charset="0"/>
                <a:cs typeface="Times New Roman" pitchFamily="18" charset="0"/>
              </a:rPr>
              <a:t>A question </a:t>
            </a:r>
            <a:r>
              <a:rPr lang="en-US" i="1" dirty="0">
                <a:latin typeface="Times New Roman" pitchFamily="18" charset="0"/>
                <a:cs typeface="Times New Roman" pitchFamily="18" charset="0"/>
              </a:rPr>
              <a:t>{under consideration}</a:t>
            </a:r>
            <a:r>
              <a:rPr lang="en-US" dirty="0">
                <a:latin typeface="Times New Roman" pitchFamily="18" charset="0"/>
                <a:cs typeface="Times New Roman" pitchFamily="18" charset="0"/>
              </a:rPr>
              <a:t> has relevance to the CO is, </a:t>
            </a:r>
            <a:r>
              <a:rPr lang="en-US" b="1" dirty="0">
                <a:latin typeface="Times New Roman" pitchFamily="18" charset="0"/>
                <a:cs typeface="Times New Roman" pitchFamily="18" charset="0"/>
              </a:rPr>
              <a:t>judged by you </a:t>
            </a:r>
            <a:r>
              <a:rPr lang="en-US" dirty="0">
                <a:latin typeface="Times New Roman" pitchFamily="18" charset="0"/>
                <a:cs typeface="Times New Roman" pitchFamily="18" charset="0"/>
              </a:rPr>
              <a:t>as </a:t>
            </a:r>
            <a:r>
              <a:rPr lang="en-US" u="sng" dirty="0">
                <a:latin typeface="Times New Roman" pitchFamily="18" charset="0"/>
                <a:cs typeface="Times New Roman" pitchFamily="18" charset="0"/>
              </a:rPr>
              <a:t>y</a:t>
            </a:r>
            <a:r>
              <a:rPr lang="en-US" dirty="0">
                <a:latin typeface="Times New Roman" pitchFamily="18" charset="0"/>
                <a:cs typeface="Times New Roman" pitchFamily="18" charset="0"/>
              </a:rPr>
              <a:t>. </a:t>
            </a:r>
          </a:p>
          <a:p>
            <a:pPr lvl="0"/>
            <a:r>
              <a:rPr lang="en-US" dirty="0">
                <a:latin typeface="Times New Roman" pitchFamily="18" charset="0"/>
                <a:cs typeface="Times New Roman" pitchFamily="18" charset="0"/>
              </a:rPr>
              <a:t>Attainment of the CO in question by the students (in exam, test, assignment,…) is </a:t>
            </a:r>
            <a:r>
              <a:rPr lang="en-US" u="sng" dirty="0">
                <a:latin typeface="Times New Roman" pitchFamily="18" charset="0"/>
                <a:cs typeface="Times New Roman" pitchFamily="18" charset="0"/>
              </a:rPr>
              <a:t>z</a:t>
            </a:r>
            <a:r>
              <a:rPr lang="en-US" dirty="0">
                <a:latin typeface="Times New Roman" pitchFamily="18" charset="0"/>
                <a:cs typeface="Times New Roman" pitchFamily="18" charset="0"/>
              </a:rPr>
              <a:t>.</a:t>
            </a:r>
          </a:p>
          <a:p>
            <a:pPr lvl="0"/>
            <a:r>
              <a:rPr lang="en-US" dirty="0">
                <a:latin typeface="Times New Roman" pitchFamily="18" charset="0"/>
                <a:cs typeface="Times New Roman" pitchFamily="18" charset="0"/>
              </a:rPr>
              <a:t>Then contribution of the CO to the PO is: </a:t>
            </a:r>
            <a:r>
              <a:rPr lang="en-US" u="sng" dirty="0">
                <a:latin typeface="Times New Roman" pitchFamily="18" charset="0"/>
                <a:cs typeface="Times New Roman" pitchFamily="18" charset="0"/>
              </a:rPr>
              <a:t>xyz</a:t>
            </a:r>
          </a:p>
          <a:p>
            <a:pPr lvl="0"/>
            <a:r>
              <a:rPr lang="en-US" b="1" dirty="0">
                <a:latin typeface="Times New Roman" pitchFamily="18" charset="0"/>
                <a:cs typeface="Times New Roman" pitchFamily="18" charset="0"/>
              </a:rPr>
              <a:t>All assessments are done by the Evaluators</a:t>
            </a:r>
          </a:p>
          <a:p>
            <a:pPr lvl="0"/>
            <a:r>
              <a:rPr lang="en-US" dirty="0">
                <a:latin typeface="Times New Roman" pitchFamily="18" charset="0"/>
                <a:cs typeface="Times New Roman" pitchFamily="18" charset="0"/>
              </a:rPr>
              <a:t>Scales for x, y, z are all in the range (1-4)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Normalization &amp; Aggregation</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(xyz)takes values from 1 to 64. Normalize by dividing by 64 so that the range is 1/64 to 1. Let this be denoted by [xyz]</a:t>
            </a:r>
          </a:p>
          <a:p>
            <a:r>
              <a:rPr lang="en-US" dirty="0">
                <a:latin typeface="Times New Roman" pitchFamily="18" charset="0"/>
                <a:cs typeface="Times New Roman" pitchFamily="18" charset="0"/>
              </a:rPr>
              <a:t>For a PO: Attainment level would be:</a:t>
            </a:r>
          </a:p>
          <a:p>
            <a:r>
              <a:rPr lang="en-US" dirty="0">
                <a:latin typeface="Times New Roman" pitchFamily="18" charset="0"/>
                <a:cs typeface="Times New Roman" pitchFamily="18" charset="0"/>
              </a:rPr>
              <a:t>PO(Attainment) = </a:t>
            </a:r>
            <a:r>
              <a:rPr lang="en-US" dirty="0">
                <a:latin typeface="Times New Roman" pitchFamily="18" charset="0"/>
                <a:cs typeface="Times New Roman" pitchFamily="18" charset="0"/>
                <a:sym typeface="Symbol"/>
              </a:rPr>
              <a:t> [xyz]; sum over all related COs</a:t>
            </a:r>
            <a:endParaRPr lang="en-US"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PO Attainment</a:t>
            </a:r>
          </a:p>
        </p:txBody>
      </p:sp>
      <p:sp>
        <p:nvSpPr>
          <p:cNvPr id="3" name="TextBox 2"/>
          <p:cNvSpPr txBox="1"/>
          <p:nvPr/>
        </p:nvSpPr>
        <p:spPr>
          <a:xfrm>
            <a:off x="457200" y="1676400"/>
            <a:ext cx="8229600" cy="4524315"/>
          </a:xfrm>
          <a:prstGeom prst="rect">
            <a:avLst/>
          </a:prstGeom>
          <a:noFill/>
        </p:spPr>
        <p:txBody>
          <a:bodyPr wrap="square" rtlCol="0">
            <a:spAutoFit/>
          </a:bodyPr>
          <a:lstStyle/>
          <a:p>
            <a:pPr>
              <a:buFont typeface="Arial" pitchFamily="34" charset="0"/>
              <a:buChar char="•"/>
            </a:pPr>
            <a:r>
              <a:rPr lang="en-US" sz="3200" dirty="0">
                <a:latin typeface="Times New Roman" pitchFamily="18" charset="0"/>
                <a:cs typeface="Times New Roman" pitchFamily="18" charset="0"/>
              </a:rPr>
              <a:t> Establish Attainment levels for all the COs applicable for that course by Inspection of the evidence available for the purpose.</a:t>
            </a:r>
          </a:p>
          <a:p>
            <a:pPr>
              <a:buFont typeface="Arial" pitchFamily="34" charset="0"/>
              <a:buChar char="•"/>
            </a:pPr>
            <a:r>
              <a:rPr lang="en-US" sz="3200" dirty="0">
                <a:latin typeface="Times New Roman" pitchFamily="18" charset="0"/>
                <a:cs typeface="Times New Roman" pitchFamily="18" charset="0"/>
              </a:rPr>
              <a:t> Then, as per the CO – PO matrix, created for the purpose, map these results into PO attainment levels. </a:t>
            </a:r>
            <a:r>
              <a:rPr lang="en-US" sz="3200" b="1" i="1" dirty="0">
                <a:latin typeface="Times New Roman" pitchFamily="18" charset="0"/>
                <a:cs typeface="Times New Roman" pitchFamily="18" charset="0"/>
              </a:rPr>
              <a:t>{</a:t>
            </a:r>
            <a:r>
              <a:rPr lang="en-US" sz="3200" b="1" i="1" dirty="0">
                <a:latin typeface="Times New Roman" pitchFamily="18" charset="0"/>
                <a:cs typeface="Times New Roman" pitchFamily="18" charset="0"/>
                <a:sym typeface="Symbol"/>
              </a:rPr>
              <a:t> </a:t>
            </a:r>
            <a:r>
              <a:rPr lang="en-US" sz="3200" b="1" i="1" dirty="0">
                <a:latin typeface="Times New Roman" pitchFamily="18" charset="0"/>
                <a:cs typeface="Times New Roman" pitchFamily="18" charset="0"/>
              </a:rPr>
              <a:t>Cumulate as indicated}</a:t>
            </a:r>
            <a:endParaRPr lang="en-US" sz="3200" b="1" dirty="0">
              <a:latin typeface="Times New Roman" pitchFamily="18" charset="0"/>
              <a:cs typeface="Times New Roman" pitchFamily="18" charset="0"/>
            </a:endParaRPr>
          </a:p>
          <a:p>
            <a:pPr>
              <a:buFont typeface="Arial" pitchFamily="34" charset="0"/>
              <a:buChar char="•"/>
            </a:pPr>
            <a:r>
              <a:rPr lang="en-US" sz="3200" dirty="0">
                <a:latin typeface="Times New Roman" pitchFamily="18" charset="0"/>
                <a:cs typeface="Times New Roman" pitchFamily="18" charset="0"/>
              </a:rPr>
              <a:t> Continue this with </a:t>
            </a:r>
            <a:r>
              <a:rPr lang="en-US" sz="3200" b="1" i="1" dirty="0">
                <a:latin typeface="Times New Roman" pitchFamily="18" charset="0"/>
                <a:cs typeface="Times New Roman" pitchFamily="18" charset="0"/>
              </a:rPr>
              <a:t>selected set </a:t>
            </a:r>
            <a:r>
              <a:rPr lang="en-US" sz="3200" dirty="0">
                <a:latin typeface="Times New Roman" pitchFamily="18" charset="0"/>
                <a:cs typeface="Times New Roman" pitchFamily="18" charset="0"/>
              </a:rPr>
              <a:t>of courses so that attainment levels are established for all POs-</a:t>
            </a:r>
          </a:p>
          <a:p>
            <a:r>
              <a:rPr lang="en-US" sz="3200" dirty="0">
                <a:latin typeface="Times New Roman" pitchFamily="18" charset="0"/>
                <a:cs typeface="Times New Roman" pitchFamily="18" charset="0"/>
              </a:rPr>
              <a:t> PO1-PO4.</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i="1" dirty="0">
                <a:latin typeface="Times New Roman" pitchFamily="18" charset="0"/>
                <a:cs typeface="Times New Roman" pitchFamily="18" charset="0"/>
              </a:rPr>
              <a:t>So, while writing their report:</a:t>
            </a:r>
          </a:p>
        </p:txBody>
      </p:sp>
      <p:sp>
        <p:nvSpPr>
          <p:cNvPr id="3" name="TextBox 2"/>
          <p:cNvSpPr txBox="1"/>
          <p:nvPr/>
        </p:nvSpPr>
        <p:spPr>
          <a:xfrm>
            <a:off x="304800" y="2667000"/>
            <a:ext cx="8610600" cy="2308324"/>
          </a:xfrm>
          <a:prstGeom prst="rect">
            <a:avLst/>
          </a:prstGeom>
          <a:noFill/>
        </p:spPr>
        <p:txBody>
          <a:bodyPr wrap="square" rtlCol="0">
            <a:spAutoFit/>
          </a:bodyPr>
          <a:lstStyle/>
          <a:p>
            <a:r>
              <a:rPr lang="en-US" sz="3600" dirty="0">
                <a:latin typeface="Times New Roman" pitchFamily="18" charset="0"/>
                <a:cs typeface="Times New Roman" pitchFamily="18" charset="0"/>
              </a:rPr>
              <a:t>The Evaluators could always state as:</a:t>
            </a:r>
          </a:p>
          <a:p>
            <a:r>
              <a:rPr lang="en-US" sz="3600" i="1" dirty="0">
                <a:latin typeface="Times New Roman" pitchFamily="18" charset="0"/>
                <a:cs typeface="Times New Roman" pitchFamily="18" charset="0"/>
              </a:rPr>
              <a:t>“Based on the following evidence presented  and  evaluated by us the following conclusions  can be</a:t>
            </a:r>
            <a:r>
              <a:rPr lang="en-US" sz="3600" dirty="0">
                <a:latin typeface="Times New Roman" pitchFamily="18" charset="0"/>
                <a:cs typeface="Times New Roman" pitchFamily="18" charset="0"/>
              </a:rPr>
              <a:t> </a:t>
            </a:r>
            <a:r>
              <a:rPr lang="en-US" sz="3600" i="1" dirty="0">
                <a:latin typeface="Times New Roman" pitchFamily="18" charset="0"/>
                <a:cs typeface="Times New Roman" pitchFamily="18" charset="0"/>
              </a:rPr>
              <a:t>arrived at {</a:t>
            </a:r>
            <a:r>
              <a:rPr lang="en-US" sz="3600" dirty="0">
                <a:latin typeface="Times New Roman" pitchFamily="18" charset="0"/>
                <a:cs typeface="Times New Roman" pitchFamily="18" charset="0"/>
              </a:rPr>
              <a:t>…}” </a:t>
            </a:r>
          </a:p>
        </p:txBody>
      </p:sp>
      <p:sp>
        <p:nvSpPr>
          <p:cNvPr id="4" name="TextBox 3"/>
          <p:cNvSpPr txBox="1"/>
          <p:nvPr/>
        </p:nvSpPr>
        <p:spPr>
          <a:xfrm>
            <a:off x="304800" y="152400"/>
            <a:ext cx="4038600" cy="646331"/>
          </a:xfrm>
          <a:prstGeom prst="rect">
            <a:avLst/>
          </a:prstGeom>
          <a:noFill/>
        </p:spPr>
        <p:txBody>
          <a:bodyPr wrap="square" rtlCol="0">
            <a:spAutoFit/>
          </a:bodyPr>
          <a:lstStyle/>
          <a:p>
            <a:r>
              <a:rPr lang="en-US" sz="3600" i="1" dirty="0">
                <a:latin typeface="Times New Roman" pitchFamily="18" charset="0"/>
                <a:cs typeface="Times New Roman" pitchFamily="18" charset="0"/>
              </a:rPr>
              <a:t>For Evaluators</a:t>
            </a:r>
          </a:p>
        </p:txBody>
      </p:sp>
    </p:spTree>
    <p:extLst>
      <p:ext uri="{BB962C8B-B14F-4D97-AF65-F5344CB8AC3E}">
        <p14:creationId xmlns:p14="http://schemas.microsoft.com/office/powerpoint/2010/main" val="13633320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Why is PO 1 needed?</a:t>
            </a:r>
          </a:p>
        </p:txBody>
      </p:sp>
      <p:sp>
        <p:nvSpPr>
          <p:cNvPr id="3" name="TextBox 2"/>
          <p:cNvSpPr txBox="1"/>
          <p:nvPr/>
        </p:nvSpPr>
        <p:spPr>
          <a:xfrm>
            <a:off x="228600" y="1752600"/>
            <a:ext cx="8610600" cy="4524315"/>
          </a:xfrm>
          <a:prstGeom prst="rect">
            <a:avLst/>
          </a:prstGeom>
          <a:noFill/>
        </p:spPr>
        <p:txBody>
          <a:bodyPr wrap="square" rtlCol="0">
            <a:spAutoFit/>
          </a:bodyPr>
          <a:lstStyle/>
          <a:p>
            <a:pPr>
              <a:buFont typeface="Arial" pitchFamily="34" charset="0"/>
              <a:buChar char="•"/>
            </a:pPr>
            <a:r>
              <a:rPr lang="en-US" sz="3200" dirty="0">
                <a:latin typeface="Times New Roman" pitchFamily="18" charset="0"/>
                <a:cs typeface="Times New Roman" pitchFamily="18" charset="0"/>
              </a:rPr>
              <a:t>Modern Engineering Practice requires a very good Understanding of Mathematics, Physics, and Basic Engineering Sciences.</a:t>
            </a:r>
          </a:p>
          <a:p>
            <a:pPr>
              <a:buFont typeface="Arial" pitchFamily="34" charset="0"/>
              <a:buChar char="•"/>
            </a:pPr>
            <a:endParaRPr lang="en-US" sz="3200" dirty="0">
              <a:latin typeface="Times New Roman" pitchFamily="18" charset="0"/>
              <a:cs typeface="Times New Roman" pitchFamily="18" charset="0"/>
            </a:endParaRPr>
          </a:p>
          <a:p>
            <a:pPr>
              <a:buFont typeface="Arial" pitchFamily="34" charset="0"/>
              <a:buChar char="•"/>
            </a:pPr>
            <a:r>
              <a:rPr lang="en-US" sz="3200" dirty="0">
                <a:latin typeface="Times New Roman" pitchFamily="18" charset="0"/>
                <a:cs typeface="Times New Roman" pitchFamily="18" charset="0"/>
              </a:rPr>
              <a:t>Such an understanding helps in tackling problems encountered in professional practice as well as development tasks that have to be carried out.</a:t>
            </a:r>
          </a:p>
          <a:p>
            <a:r>
              <a:rPr lang="en-US" sz="3200" dirty="0">
                <a:latin typeface="Times New Roman" pitchFamily="18" charset="0"/>
                <a:cs typeface="Times New Roman" pitchFamily="18" charset="0"/>
              </a:rPr>
              <a:t> </a:t>
            </a:r>
          </a:p>
          <a:p>
            <a:pPr>
              <a:buFont typeface="Arial" pitchFamily="34" charset="0"/>
              <a:buChar char="•"/>
            </a:pPr>
            <a:r>
              <a:rPr lang="en-US" sz="3200" dirty="0">
                <a:latin typeface="Times New Roman" pitchFamily="18" charset="0"/>
                <a:cs typeface="Times New Roman" pitchFamily="18" charset="0"/>
              </a:rPr>
              <a:t>PO 1 essentially proves these abilities.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0"/>
            <a:ext cx="8382000" cy="1905000"/>
          </a:xfrm>
        </p:spPr>
        <p:txBody>
          <a:bodyPr>
            <a:noAutofit/>
          </a:bodyPr>
          <a:lstStyle/>
          <a:p>
            <a:r>
              <a:rPr lang="en-US" dirty="0">
                <a:latin typeface="Times New Roman" pitchFamily="18" charset="0"/>
                <a:cs typeface="Times New Roman" pitchFamily="18" charset="0"/>
              </a:rPr>
              <a:t>Our Job as Evaluators is to ascertain whether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PO  1 has been attained</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in the Program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b="1" dirty="0">
                <a:latin typeface="Times New Roman" pitchFamily="18" charset="0"/>
                <a:cs typeface="Times New Roman" pitchFamily="18" charset="0"/>
              </a:rPr>
              <a:t>A Bit of History</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Illustrative Example</a:t>
            </a:r>
          </a:p>
        </p:txBody>
      </p:sp>
      <p:sp>
        <p:nvSpPr>
          <p:cNvPr id="3" name="TextBox 2"/>
          <p:cNvSpPr txBox="1"/>
          <p:nvPr/>
        </p:nvSpPr>
        <p:spPr>
          <a:xfrm>
            <a:off x="381000" y="1295400"/>
            <a:ext cx="8763000" cy="7478970"/>
          </a:xfrm>
          <a:prstGeom prst="rect">
            <a:avLst/>
          </a:prstGeom>
          <a:noFill/>
        </p:spPr>
        <p:txBody>
          <a:bodyPr wrap="square" rtlCol="0">
            <a:spAutoFit/>
          </a:bodyPr>
          <a:lstStyle/>
          <a:p>
            <a:pPr>
              <a:buFont typeface="Arial" pitchFamily="34" charset="0"/>
              <a:buChar char="•"/>
            </a:pPr>
            <a:r>
              <a:rPr lang="en-US" sz="3200" dirty="0">
                <a:latin typeface="Times New Roman" pitchFamily="18" charset="0"/>
                <a:cs typeface="Times New Roman" pitchFamily="18" charset="0"/>
              </a:rPr>
              <a:t>A  Course on Basic Electric Circuits has this as :    CO1 </a:t>
            </a:r>
            <a:r>
              <a:rPr lang="en-US" sz="3200" i="1" dirty="0">
                <a:latin typeface="Times New Roman" pitchFamily="18" charset="0"/>
                <a:cs typeface="Times New Roman" pitchFamily="18" charset="0"/>
              </a:rPr>
              <a:t>{as per SAR}: </a:t>
            </a:r>
            <a:r>
              <a:rPr lang="en-US" sz="3200" dirty="0">
                <a:latin typeface="Times New Roman" pitchFamily="18" charset="0"/>
                <a:cs typeface="Times New Roman" pitchFamily="18" charset="0"/>
              </a:rPr>
              <a:t>Ability to apply laws of Physics through Modeling of Electro magnetic fields phenomenon as lumped parameter circuit elements. {</a:t>
            </a:r>
            <a:r>
              <a:rPr lang="en-US" sz="3200" b="1" dirty="0">
                <a:latin typeface="Times New Roman" pitchFamily="18" charset="0"/>
                <a:cs typeface="Times New Roman" pitchFamily="18" charset="0"/>
              </a:rPr>
              <a:t>Leads to PO 1</a:t>
            </a:r>
            <a:r>
              <a:rPr lang="en-US" sz="3200" dirty="0">
                <a:latin typeface="Times New Roman" pitchFamily="18" charset="0"/>
                <a:cs typeface="Times New Roman" pitchFamily="18" charset="0"/>
              </a:rPr>
              <a:t>}</a:t>
            </a:r>
          </a:p>
          <a:p>
            <a:pPr>
              <a:buFont typeface="Arial" pitchFamily="34" charset="0"/>
              <a:buChar char="•"/>
            </a:pPr>
            <a:r>
              <a:rPr lang="en-US" sz="3200" i="1" dirty="0">
                <a:latin typeface="Times New Roman" pitchFamily="18" charset="0"/>
                <a:cs typeface="Times New Roman" pitchFamily="18" charset="0"/>
              </a:rPr>
              <a:t> </a:t>
            </a:r>
            <a:r>
              <a:rPr lang="en-US" sz="3200" dirty="0">
                <a:latin typeface="Times New Roman" pitchFamily="18" charset="0"/>
                <a:cs typeface="Times New Roman" pitchFamily="18" charset="0"/>
              </a:rPr>
              <a:t>In this case the CO-PO matching is very high.  </a:t>
            </a:r>
          </a:p>
          <a:p>
            <a:pPr>
              <a:buFont typeface="Arial" pitchFamily="34" charset="0"/>
              <a:buChar char="•"/>
            </a:pPr>
            <a:r>
              <a:rPr lang="en-US" sz="3200" dirty="0">
                <a:latin typeface="Times New Roman" pitchFamily="18" charset="0"/>
                <a:cs typeface="Times New Roman" pitchFamily="18" charset="0"/>
              </a:rPr>
              <a:t> Search for questions related to this CO </a:t>
            </a:r>
            <a:r>
              <a:rPr lang="en-US" sz="3200" i="1" dirty="0">
                <a:latin typeface="Times New Roman" pitchFamily="18" charset="0"/>
                <a:cs typeface="Times New Roman" pitchFamily="18" charset="0"/>
              </a:rPr>
              <a:t>{SAR is also expected  to point out such questions.}</a:t>
            </a:r>
          </a:p>
          <a:p>
            <a:pPr>
              <a:buFont typeface="Arial" pitchFamily="34" charset="0"/>
              <a:buChar char="•"/>
            </a:pPr>
            <a:r>
              <a:rPr lang="en-US" sz="3200" i="1" dirty="0">
                <a:latin typeface="Times New Roman" pitchFamily="18" charset="0"/>
                <a:cs typeface="Times New Roman" pitchFamily="18" charset="0"/>
              </a:rPr>
              <a:t> </a:t>
            </a:r>
            <a:r>
              <a:rPr lang="en-US" sz="3200" dirty="0">
                <a:latin typeface="Times New Roman" pitchFamily="18" charset="0"/>
                <a:cs typeface="Times New Roman" pitchFamily="18" charset="0"/>
              </a:rPr>
              <a:t>An example of such a question follows</a:t>
            </a:r>
          </a:p>
          <a:p>
            <a:pPr>
              <a:buFont typeface="Arial" pitchFamily="34" charset="0"/>
              <a:buChar char="•"/>
            </a:pPr>
            <a:endParaRPr lang="en-US" sz="3200" i="1" dirty="0"/>
          </a:p>
          <a:p>
            <a:pPr>
              <a:buFont typeface="Arial" pitchFamily="34" charset="0"/>
              <a:buChar char="•"/>
            </a:pPr>
            <a:endParaRPr lang="en-US" sz="3200" i="1" dirty="0"/>
          </a:p>
          <a:p>
            <a:endParaRPr lang="en-US" sz="3200" dirty="0"/>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a:t>A Question</a:t>
            </a:r>
          </a:p>
        </p:txBody>
      </p:sp>
      <p:cxnSp>
        <p:nvCxnSpPr>
          <p:cNvPr id="4" name="Straight Connector 3"/>
          <p:cNvCxnSpPr/>
          <p:nvPr/>
        </p:nvCxnSpPr>
        <p:spPr>
          <a:xfrm>
            <a:off x="1219200" y="2819400"/>
            <a:ext cx="1066800" cy="1588"/>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219200" y="2971800"/>
            <a:ext cx="1066800" cy="1588"/>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257800" y="2819400"/>
            <a:ext cx="1066800" cy="1588"/>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257800" y="2971800"/>
            <a:ext cx="1066800" cy="1588"/>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1409700" y="24765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752600" y="2133600"/>
            <a:ext cx="1752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429000" y="1828800"/>
            <a:ext cx="11430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&gt;</a:t>
            </a:r>
          </a:p>
        </p:txBody>
      </p:sp>
      <p:cxnSp>
        <p:nvCxnSpPr>
          <p:cNvPr id="14" name="Straight Connector 13"/>
          <p:cNvCxnSpPr/>
          <p:nvPr/>
        </p:nvCxnSpPr>
        <p:spPr>
          <a:xfrm>
            <a:off x="4648200" y="21336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953000" y="1828800"/>
            <a:ext cx="5334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5448300" y="24765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5410200" y="2133600"/>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5295900" y="3467100"/>
            <a:ext cx="99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676400" y="3962400"/>
            <a:ext cx="411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flipH="1" flipV="1">
            <a:off x="1181100" y="3467100"/>
            <a:ext cx="990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7200" y="4724400"/>
            <a:ext cx="8305800" cy="1200329"/>
          </a:xfrm>
          <a:prstGeom prst="rect">
            <a:avLst/>
          </a:prstGeom>
          <a:noFill/>
        </p:spPr>
        <p:txBody>
          <a:bodyPr wrap="square" rtlCol="0">
            <a:spAutoFit/>
          </a:bodyPr>
          <a:lstStyle/>
          <a:p>
            <a:r>
              <a:rPr lang="en-US" sz="2400" dirty="0">
                <a:latin typeface="Times New Roman" pitchFamily="18" charset="0"/>
                <a:cs typeface="Times New Roman" pitchFamily="18" charset="0"/>
              </a:rPr>
              <a:t>Capacitors are of the same value, 1F;  Initially, C1 is charged to V  volts, and C2 is in a fully discharged state. The switch s closed at </a:t>
            </a:r>
          </a:p>
          <a:p>
            <a:r>
              <a:rPr lang="en-US" sz="2400" dirty="0">
                <a:latin typeface="Times New Roman" pitchFamily="18" charset="0"/>
                <a:cs typeface="Times New Roman" pitchFamily="18" charset="0"/>
              </a:rPr>
              <a:t>t = 0. Determine the energy dissipated in  R at t =  infinity</a:t>
            </a:r>
          </a:p>
        </p:txBody>
      </p:sp>
      <p:sp>
        <p:nvSpPr>
          <p:cNvPr id="18" name="TextBox 17"/>
          <p:cNvSpPr txBox="1"/>
          <p:nvPr/>
        </p:nvSpPr>
        <p:spPr>
          <a:xfrm>
            <a:off x="381000" y="2590800"/>
            <a:ext cx="685800" cy="369332"/>
          </a:xfrm>
          <a:prstGeom prst="rect">
            <a:avLst/>
          </a:prstGeom>
          <a:noFill/>
        </p:spPr>
        <p:txBody>
          <a:bodyPr wrap="square" rtlCol="0">
            <a:spAutoFit/>
          </a:bodyPr>
          <a:lstStyle/>
          <a:p>
            <a:r>
              <a:rPr lang="en-US" dirty="0"/>
              <a:t>C1</a:t>
            </a:r>
          </a:p>
        </p:txBody>
      </p:sp>
      <p:sp>
        <p:nvSpPr>
          <p:cNvPr id="20" name="TextBox 19"/>
          <p:cNvSpPr txBox="1"/>
          <p:nvPr/>
        </p:nvSpPr>
        <p:spPr>
          <a:xfrm>
            <a:off x="6553200" y="2590800"/>
            <a:ext cx="1295400" cy="369332"/>
          </a:xfrm>
          <a:prstGeom prst="rect">
            <a:avLst/>
          </a:prstGeom>
          <a:noFill/>
        </p:spPr>
        <p:txBody>
          <a:bodyPr wrap="square" rtlCol="0">
            <a:spAutoFit/>
          </a:bodyPr>
          <a:lstStyle/>
          <a:p>
            <a:r>
              <a:rPr lang="en-US" dirty="0"/>
              <a:t>C2</a:t>
            </a:r>
          </a:p>
        </p:txBody>
      </p:sp>
      <p:sp>
        <p:nvSpPr>
          <p:cNvPr id="22" name="TextBox 21"/>
          <p:cNvSpPr txBox="1"/>
          <p:nvPr/>
        </p:nvSpPr>
        <p:spPr>
          <a:xfrm>
            <a:off x="3505200" y="1981200"/>
            <a:ext cx="1447800" cy="369332"/>
          </a:xfrm>
          <a:prstGeom prst="rect">
            <a:avLst/>
          </a:prstGeom>
          <a:noFill/>
        </p:spPr>
        <p:txBody>
          <a:bodyPr wrap="square" rtlCol="0">
            <a:spAutoFit/>
          </a:bodyPr>
          <a:lstStyle/>
          <a:p>
            <a:r>
              <a:rPr lang="en-US" dirty="0"/>
              <a:t>R&gt;0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Let us analyze this question</a:t>
            </a:r>
          </a:p>
        </p:txBody>
      </p:sp>
      <p:sp>
        <p:nvSpPr>
          <p:cNvPr id="3" name="Content Placeholder 2"/>
          <p:cNvSpPr>
            <a:spLocks noGrp="1"/>
          </p:cNvSpPr>
          <p:nvPr>
            <p:ph idx="1"/>
          </p:nvPr>
        </p:nvSpPr>
        <p:spPr>
          <a:xfrm>
            <a:off x="381000" y="1295400"/>
            <a:ext cx="8229600" cy="4525963"/>
          </a:xfrm>
        </p:spPr>
        <p:txBody>
          <a:bodyPr>
            <a:noAutofit/>
          </a:bodyPr>
          <a:lstStyle/>
          <a:p>
            <a:r>
              <a:rPr lang="en-US" dirty="0">
                <a:latin typeface="Times New Roman" pitchFamily="18" charset="0"/>
                <a:cs typeface="Times New Roman" pitchFamily="18" charset="0"/>
              </a:rPr>
              <a:t>Does the question require just memory recall?  NO! </a:t>
            </a:r>
          </a:p>
          <a:p>
            <a:r>
              <a:rPr lang="en-US" dirty="0">
                <a:latin typeface="Times New Roman" pitchFamily="18" charset="0"/>
                <a:cs typeface="Times New Roman" pitchFamily="18" charset="0"/>
              </a:rPr>
              <a:t>Can it be solved by direct application of text book material?  NO!</a:t>
            </a:r>
          </a:p>
          <a:p>
            <a:r>
              <a:rPr lang="en-US" dirty="0">
                <a:latin typeface="Times New Roman" pitchFamily="18" charset="0"/>
                <a:cs typeface="Times New Roman" pitchFamily="18" charset="0"/>
              </a:rPr>
              <a:t>Does it require you to frame the problem in appropriate context?  YES!</a:t>
            </a:r>
          </a:p>
          <a:p>
            <a:r>
              <a:rPr lang="en-US" dirty="0">
                <a:latin typeface="Times New Roman" pitchFamily="18" charset="0"/>
                <a:cs typeface="Times New Roman" pitchFamily="18" charset="0"/>
              </a:rPr>
              <a:t>Apply knowledge ( </a:t>
            </a:r>
            <a:r>
              <a:rPr lang="en-US" dirty="0" err="1">
                <a:latin typeface="Times New Roman" pitchFamily="18" charset="0"/>
                <a:cs typeface="Times New Roman" pitchFamily="18" charset="0"/>
              </a:rPr>
              <a:t>maths</a:t>
            </a:r>
            <a:r>
              <a:rPr lang="en-US" dirty="0">
                <a:latin typeface="Times New Roman" pitchFamily="18" charset="0"/>
                <a:cs typeface="Times New Roman" pitchFamily="18" charset="0"/>
              </a:rPr>
              <a:t>, science) to arrive at a solution. YES!   Laws of conservation of energy and of electrical charges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Implication</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question is: Is the question appropriate for the CO1?</a:t>
            </a:r>
          </a:p>
          <a:p>
            <a:r>
              <a:rPr lang="en-US" dirty="0">
                <a:latin typeface="Times New Roman" pitchFamily="18" charset="0"/>
                <a:cs typeface="Times New Roman" pitchFamily="18" charset="0"/>
              </a:rPr>
              <a:t>CO1: </a:t>
            </a:r>
            <a:r>
              <a:rPr lang="en-US" i="1" dirty="0">
                <a:latin typeface="Times New Roman" pitchFamily="18" charset="0"/>
                <a:cs typeface="Times New Roman" pitchFamily="18" charset="0"/>
              </a:rPr>
              <a:t>{as per SAR}: </a:t>
            </a:r>
            <a:r>
              <a:rPr lang="en-US" dirty="0">
                <a:latin typeface="Times New Roman" pitchFamily="18" charset="0"/>
                <a:cs typeface="Times New Roman" pitchFamily="18" charset="0"/>
              </a:rPr>
              <a:t>Ability to apply laws of Physics through Modeling of Electro magnetic fields phenomenon as lumped parameter circuit elements. </a:t>
            </a:r>
          </a:p>
          <a:p>
            <a:r>
              <a:rPr lang="en-US" dirty="0">
                <a:latin typeface="Times New Roman" pitchFamily="18" charset="0"/>
                <a:cs typeface="Times New Roman" pitchFamily="18" charset="0"/>
              </a:rPr>
              <a:t>Yes, it is indeed.</a:t>
            </a:r>
          </a:p>
          <a:p>
            <a:r>
              <a:rPr lang="en-US" dirty="0">
                <a:latin typeface="Times New Roman" pitchFamily="18" charset="0"/>
                <a:cs typeface="Times New Roman" pitchFamily="18" charset="0"/>
              </a:rPr>
              <a:t>Next, we look for attainment.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Implication</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question is: Is the question appropriate for the CO1?</a:t>
            </a:r>
          </a:p>
          <a:p>
            <a:r>
              <a:rPr lang="en-US" dirty="0">
                <a:latin typeface="Times New Roman" pitchFamily="18" charset="0"/>
                <a:cs typeface="Times New Roman" pitchFamily="18" charset="0"/>
              </a:rPr>
              <a:t>CO1: </a:t>
            </a:r>
            <a:r>
              <a:rPr lang="en-US" i="1" dirty="0">
                <a:latin typeface="Times New Roman" pitchFamily="18" charset="0"/>
                <a:cs typeface="Times New Roman" pitchFamily="18" charset="0"/>
              </a:rPr>
              <a:t>{as per SAR}: </a:t>
            </a:r>
            <a:r>
              <a:rPr lang="en-US" dirty="0">
                <a:latin typeface="Times New Roman" pitchFamily="18" charset="0"/>
                <a:cs typeface="Times New Roman" pitchFamily="18" charset="0"/>
              </a:rPr>
              <a:t>Ability to apply laws of Physics through Modeling of Electro magnetic fields phenomenon as lumped parameter circuit elements. </a:t>
            </a:r>
          </a:p>
          <a:p>
            <a:r>
              <a:rPr lang="en-US" dirty="0">
                <a:latin typeface="Times New Roman" pitchFamily="18" charset="0"/>
                <a:cs typeface="Times New Roman" pitchFamily="18" charset="0"/>
              </a:rPr>
              <a:t>Yes, it is indeed.</a:t>
            </a:r>
          </a:p>
          <a:p>
            <a:r>
              <a:rPr lang="en-US" dirty="0">
                <a:latin typeface="Times New Roman" pitchFamily="18" charset="0"/>
                <a:cs typeface="Times New Roman" pitchFamily="18" charset="0"/>
              </a:rPr>
              <a:t>Next, we look for attainment.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Assume that a question is Good, then</a:t>
            </a:r>
          </a:p>
        </p:txBody>
      </p:sp>
      <p:sp>
        <p:nvSpPr>
          <p:cNvPr id="3" name="Content Placeholder 2"/>
          <p:cNvSpPr>
            <a:spLocks noGrp="1"/>
          </p:cNvSpPr>
          <p:nvPr>
            <p:ph idx="1"/>
          </p:nvPr>
        </p:nvSpPr>
        <p:spPr>
          <a:xfrm>
            <a:off x="457200" y="1828800"/>
            <a:ext cx="8229600" cy="4525963"/>
          </a:xfrm>
        </p:spPr>
        <p:txBody>
          <a:bodyPr>
            <a:normAutofit fontScale="92500" lnSpcReduction="10000"/>
          </a:bodyPr>
          <a:lstStyle/>
          <a:p>
            <a:r>
              <a:rPr lang="en-US" dirty="0">
                <a:latin typeface="Times New Roman" pitchFamily="18" charset="0"/>
                <a:cs typeface="Times New Roman" pitchFamily="18" charset="0"/>
              </a:rPr>
              <a:t>We  ask the question: Was the CO attained?</a:t>
            </a:r>
          </a:p>
          <a:p>
            <a:r>
              <a:rPr lang="en-US" dirty="0">
                <a:latin typeface="Times New Roman" pitchFamily="18" charset="0"/>
                <a:cs typeface="Times New Roman" pitchFamily="18" charset="0"/>
              </a:rPr>
              <a:t>For that, we look into answer scripts.</a:t>
            </a:r>
          </a:p>
          <a:p>
            <a:r>
              <a:rPr lang="en-US" dirty="0">
                <a:latin typeface="Times New Roman" pitchFamily="18" charset="0"/>
                <a:cs typeface="Times New Roman" pitchFamily="18" charset="0"/>
              </a:rPr>
              <a:t>We ask: How many of the students:</a:t>
            </a:r>
          </a:p>
          <a:p>
            <a:r>
              <a:rPr lang="en-US" dirty="0">
                <a:latin typeface="Times New Roman" pitchFamily="18" charset="0"/>
                <a:cs typeface="Times New Roman" pitchFamily="18" charset="0"/>
              </a:rPr>
              <a:t> (a) attempted?,    </a:t>
            </a:r>
          </a:p>
          <a:p>
            <a:r>
              <a:rPr lang="en-US" dirty="0">
                <a:latin typeface="Times New Roman" pitchFamily="18" charset="0"/>
                <a:cs typeface="Times New Roman" pitchFamily="18" charset="0"/>
              </a:rPr>
              <a:t>(b) understood the question? </a:t>
            </a:r>
          </a:p>
          <a:p>
            <a:r>
              <a:rPr lang="en-US" dirty="0">
                <a:latin typeface="Times New Roman" pitchFamily="18" charset="0"/>
                <a:cs typeface="Times New Roman" pitchFamily="18" charset="0"/>
              </a:rPr>
              <a:t>(c) solved it correctly?</a:t>
            </a:r>
          </a:p>
          <a:p>
            <a:r>
              <a:rPr lang="en-US" dirty="0">
                <a:latin typeface="Times New Roman" pitchFamily="18" charset="0"/>
                <a:cs typeface="Times New Roman" pitchFamily="18" charset="0"/>
              </a:rPr>
              <a:t>(a), (b), and (c) together allow us to answer: How well was  the CO attained. </a:t>
            </a:r>
            <a:r>
              <a:rPr lang="en-US" b="1" i="1" dirty="0">
                <a:latin typeface="Times New Roman" pitchFamily="18" charset="0"/>
                <a:cs typeface="Times New Roman" pitchFamily="18" charset="0"/>
              </a:rPr>
              <a:t>{Please record your observations and judgment}</a:t>
            </a:r>
            <a:endParaRPr lang="en-US" b="1"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Another Example</a:t>
            </a:r>
          </a:p>
        </p:txBody>
      </p:sp>
      <p:sp>
        <p:nvSpPr>
          <p:cNvPr id="3" name="TextBox 2"/>
          <p:cNvSpPr txBox="1"/>
          <p:nvPr/>
        </p:nvSpPr>
        <p:spPr>
          <a:xfrm>
            <a:off x="0" y="1752600"/>
            <a:ext cx="9144000" cy="5016758"/>
          </a:xfrm>
          <a:prstGeom prst="rect">
            <a:avLst/>
          </a:prstGeom>
          <a:noFill/>
        </p:spPr>
        <p:txBody>
          <a:bodyPr wrap="square" rtlCol="0">
            <a:spAutoFit/>
          </a:bodyPr>
          <a:lstStyle/>
          <a:p>
            <a:r>
              <a:rPr lang="en-US" sz="3200" dirty="0">
                <a:latin typeface="Times New Roman" pitchFamily="18" charset="0"/>
                <a:cs typeface="Times New Roman" pitchFamily="18" charset="0"/>
              </a:rPr>
              <a:t>Course is Electronic Circuits, CO: Apply Knowledge </a:t>
            </a:r>
            <a:r>
              <a:rPr lang="en-US" sz="3200" dirty="0"/>
              <a:t>engineering specialization to the solution of </a:t>
            </a:r>
            <a:r>
              <a:rPr lang="en-US" sz="3200" u="sng" dirty="0"/>
              <a:t>complex engineering problems</a:t>
            </a:r>
          </a:p>
          <a:p>
            <a:endParaRPr lang="en-US" sz="3200" u="sng" dirty="0"/>
          </a:p>
          <a:p>
            <a:pPr>
              <a:buFont typeface="Arial" pitchFamily="34" charset="0"/>
              <a:buChar char="•"/>
            </a:pPr>
            <a:r>
              <a:rPr lang="en-US" sz="2400" b="1" i="1" u="sng" dirty="0">
                <a:latin typeface="Times New Roman" pitchFamily="18" charset="0"/>
              </a:rPr>
              <a:t> </a:t>
            </a:r>
            <a:r>
              <a:rPr lang="en-US" sz="3200" b="1" i="1" u="sng" dirty="0">
                <a:latin typeface="Times New Roman" pitchFamily="18" charset="0"/>
              </a:rPr>
              <a:t>Judgment needed</a:t>
            </a:r>
            <a:r>
              <a:rPr lang="en-US" sz="3200" dirty="0">
                <a:latin typeface="Times New Roman" pitchFamily="18" charset="0"/>
              </a:rPr>
              <a:t>: </a:t>
            </a:r>
          </a:p>
          <a:p>
            <a:endParaRPr lang="en-US" sz="3200" dirty="0">
              <a:latin typeface="Times New Roman" pitchFamily="18" charset="0"/>
            </a:endParaRPr>
          </a:p>
          <a:p>
            <a:pPr>
              <a:buFont typeface="Arial" pitchFamily="34" charset="0"/>
              <a:buChar char="•"/>
            </a:pPr>
            <a:r>
              <a:rPr lang="en-US" sz="3200" dirty="0">
                <a:latin typeface="Times New Roman" pitchFamily="18" charset="0"/>
              </a:rPr>
              <a:t>(a)  Is it a complex problem?{defined in slides29-30}</a:t>
            </a:r>
          </a:p>
          <a:p>
            <a:pPr>
              <a:buFont typeface="Arial" pitchFamily="34" charset="0"/>
              <a:buChar char="•"/>
            </a:pPr>
            <a:r>
              <a:rPr lang="en-US" sz="3200" dirty="0">
                <a:latin typeface="Times New Roman" pitchFamily="18" charset="0"/>
              </a:rPr>
              <a:t>(b) Does the solution require knowledge of engineering specialization?</a:t>
            </a:r>
          </a:p>
          <a:p>
            <a:endParaRPr lang="en-US" sz="32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A question as a</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Complex Engineering Problem</a:t>
            </a:r>
          </a:p>
        </p:txBody>
      </p:sp>
      <p:sp>
        <p:nvSpPr>
          <p:cNvPr id="3" name="TextBox 2"/>
          <p:cNvSpPr txBox="1"/>
          <p:nvPr/>
        </p:nvSpPr>
        <p:spPr>
          <a:xfrm>
            <a:off x="304800" y="1447801"/>
            <a:ext cx="8610600" cy="6001643"/>
          </a:xfrm>
          <a:prstGeom prst="rect">
            <a:avLst/>
          </a:prstGeom>
          <a:noFill/>
        </p:spPr>
        <p:txBody>
          <a:bodyPr wrap="square" rtlCol="0">
            <a:spAutoFit/>
          </a:bodyPr>
          <a:lstStyle/>
          <a:p>
            <a:pPr>
              <a:buFont typeface="Arial" pitchFamily="34" charset="0"/>
              <a:buChar char="•"/>
            </a:pPr>
            <a:r>
              <a:rPr lang="en-US" sz="3200" dirty="0">
                <a:latin typeface="Times New Roman" pitchFamily="18" charset="0"/>
                <a:cs typeface="Times New Roman" pitchFamily="18" charset="0"/>
              </a:rPr>
              <a:t>Design an amplifier using BJT(s). Given: Signal source: 500mV (peak to peak), impedance 100K</a:t>
            </a:r>
            <a:r>
              <a:rPr lang="en-US" sz="3200" dirty="0">
                <a:latin typeface="Times New Roman" pitchFamily="18" charset="0"/>
                <a:cs typeface="Times New Roman" pitchFamily="18" charset="0"/>
                <a:sym typeface="Symbol"/>
              </a:rPr>
              <a:t>; </a:t>
            </a:r>
          </a:p>
          <a:p>
            <a:r>
              <a:rPr lang="en-US" sz="3200" dirty="0">
                <a:latin typeface="Times New Roman" pitchFamily="18" charset="0"/>
                <a:cs typeface="Times New Roman" pitchFamily="18" charset="0"/>
                <a:sym typeface="Symbol"/>
              </a:rPr>
              <a:t>Load:1K, Output required 1V (peak to peak)</a:t>
            </a:r>
          </a:p>
          <a:p>
            <a:pPr>
              <a:buFont typeface="Arial" pitchFamily="34" charset="0"/>
              <a:buChar char="•"/>
            </a:pPr>
            <a:r>
              <a:rPr lang="en-US" sz="3200" dirty="0">
                <a:latin typeface="Times New Roman" pitchFamily="18" charset="0"/>
                <a:cs typeface="Times New Roman" pitchFamily="18" charset="0"/>
                <a:sym typeface="Symbol"/>
              </a:rPr>
              <a:t> Problem does not state: </a:t>
            </a:r>
          </a:p>
          <a:p>
            <a:pPr>
              <a:buFont typeface="Arial" pitchFamily="34" charset="0"/>
              <a:buChar char="•"/>
            </a:pPr>
            <a:r>
              <a:rPr lang="en-US" sz="3200" dirty="0">
                <a:latin typeface="Times New Roman" pitchFamily="18" charset="0"/>
                <a:cs typeface="Times New Roman" pitchFamily="18" charset="0"/>
                <a:sym typeface="Symbol"/>
              </a:rPr>
              <a:t> (a) What amplifier configuration?</a:t>
            </a:r>
          </a:p>
          <a:p>
            <a:pPr>
              <a:buFont typeface="Arial" pitchFamily="34" charset="0"/>
              <a:buChar char="•"/>
            </a:pPr>
            <a:r>
              <a:rPr lang="en-US" sz="3200" dirty="0">
                <a:latin typeface="Times New Roman" pitchFamily="18" charset="0"/>
                <a:cs typeface="Times New Roman" pitchFamily="18" charset="0"/>
                <a:sym typeface="Symbol"/>
              </a:rPr>
              <a:t> (b) Reasoning behind the choice</a:t>
            </a:r>
          </a:p>
          <a:p>
            <a:pPr>
              <a:buFont typeface="Arial" pitchFamily="34" charset="0"/>
              <a:buChar char="•"/>
            </a:pPr>
            <a:r>
              <a:rPr lang="en-US" sz="3200" dirty="0">
                <a:latin typeface="Times New Roman" pitchFamily="18" charset="0"/>
                <a:cs typeface="Times New Roman" pitchFamily="18" charset="0"/>
                <a:sym typeface="Symbol"/>
              </a:rPr>
              <a:t> (c) What would be the typical device characteristics you visualize, etc</a:t>
            </a:r>
          </a:p>
          <a:p>
            <a:pPr>
              <a:buFont typeface="Arial" pitchFamily="34" charset="0"/>
              <a:buChar char="•"/>
            </a:pPr>
            <a:r>
              <a:rPr lang="en-US" sz="3200" dirty="0">
                <a:latin typeface="Times New Roman" pitchFamily="18" charset="0"/>
                <a:cs typeface="Times New Roman" pitchFamily="18" charset="0"/>
                <a:sym typeface="Symbol"/>
              </a:rPr>
              <a:t> For Tier -2 such a question could appear in a home assignment. For Tier-1,it could be design &amp; build</a:t>
            </a:r>
          </a:p>
          <a:p>
            <a:endParaRPr lang="en-US" sz="3200" dirty="0">
              <a:latin typeface="Times New Roman" pitchFamily="18" charset="0"/>
              <a:cs typeface="Times New Roman" pitchFamily="18" charset="0"/>
              <a:sym typeface="Symbo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latin typeface="Times New Roman" pitchFamily="18" charset="0"/>
                <a:cs typeface="Times New Roman" pitchFamily="18" charset="0"/>
              </a:rPr>
              <a:t>Analysis of the question</a:t>
            </a:r>
          </a:p>
        </p:txBody>
      </p:sp>
      <p:sp>
        <p:nvSpPr>
          <p:cNvPr id="4" name="TextBox 3"/>
          <p:cNvSpPr txBox="1"/>
          <p:nvPr/>
        </p:nvSpPr>
        <p:spPr>
          <a:xfrm>
            <a:off x="304800" y="1371600"/>
            <a:ext cx="8686800" cy="5293757"/>
          </a:xfrm>
          <a:prstGeom prst="rect">
            <a:avLst/>
          </a:prstGeom>
          <a:noFill/>
        </p:spPr>
        <p:txBody>
          <a:bodyPr wrap="square" rtlCol="0">
            <a:spAutoFit/>
          </a:bodyPr>
          <a:lstStyle/>
          <a:p>
            <a:r>
              <a:rPr lang="en-US" sz="3200" dirty="0">
                <a:latin typeface="Times New Roman" pitchFamily="18" charset="0"/>
                <a:cs typeface="Times New Roman" pitchFamily="18" charset="0"/>
              </a:rPr>
              <a:t>The question does not state many aspects like:</a:t>
            </a:r>
          </a:p>
          <a:p>
            <a:pPr marL="571500" indent="-571500">
              <a:buAutoNum type="romanLcParenBoth"/>
            </a:pPr>
            <a:r>
              <a:rPr lang="en-US" sz="3200" dirty="0">
                <a:latin typeface="Times New Roman" pitchFamily="18" charset="0"/>
                <a:cs typeface="Times New Roman" pitchFamily="18" charset="0"/>
              </a:rPr>
              <a:t>What amplifier configuration would be good for the given situation?</a:t>
            </a:r>
          </a:p>
          <a:p>
            <a:pPr marL="571500" indent="-571500">
              <a:buAutoNum type="romanLcParenBoth"/>
            </a:pPr>
            <a:r>
              <a:rPr lang="en-US" sz="3200" dirty="0">
                <a:latin typeface="Times New Roman" pitchFamily="18" charset="0"/>
                <a:cs typeface="Times New Roman" pitchFamily="18" charset="0"/>
              </a:rPr>
              <a:t>Whether feedback should be applied? </a:t>
            </a:r>
          </a:p>
          <a:p>
            <a:pPr marL="571500" indent="-571500">
              <a:buAutoNum type="romanLcParenBoth"/>
            </a:pPr>
            <a:r>
              <a:rPr lang="en-US" sz="3200" dirty="0">
                <a:latin typeface="Times New Roman" pitchFamily="18" charset="0"/>
                <a:cs typeface="Times New Roman" pitchFamily="18" charset="0"/>
              </a:rPr>
              <a:t> Answers to these questions require, </a:t>
            </a:r>
            <a:r>
              <a:rPr lang="en-US" sz="3200" b="1" dirty="0">
                <a:latin typeface="Times New Roman" pitchFamily="18" charset="0"/>
                <a:cs typeface="Times New Roman" pitchFamily="18" charset="0"/>
              </a:rPr>
              <a:t>“</a:t>
            </a:r>
            <a:r>
              <a:rPr lang="en-US" sz="3200" b="1" dirty="0"/>
              <a:t>knowledge of engineering specialization (Electronics)” </a:t>
            </a:r>
            <a:r>
              <a:rPr lang="en-US" sz="3200" i="1" dirty="0"/>
              <a:t>{PO 1}</a:t>
            </a:r>
            <a:r>
              <a:rPr lang="en-US" sz="3200" dirty="0"/>
              <a:t> </a:t>
            </a:r>
          </a:p>
          <a:p>
            <a:pPr marL="571500" indent="-571500">
              <a:buAutoNum type="romanLcParenBoth"/>
            </a:pPr>
            <a:r>
              <a:rPr lang="en-US" sz="3200" dirty="0"/>
              <a:t>May be, also use of “Electronics Engineer’s Handbook”</a:t>
            </a:r>
          </a:p>
          <a:p>
            <a:pPr marL="571500" indent="-571500">
              <a:buAutoNum type="romanLcParenBoth"/>
            </a:pPr>
            <a:r>
              <a:rPr lang="en-US" sz="3200" dirty="0">
                <a:latin typeface="Times New Roman" pitchFamily="18" charset="0"/>
                <a:cs typeface="Times New Roman" pitchFamily="18" charset="0"/>
              </a:rPr>
              <a:t>  Attainment to be determined as given earlier</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PO- Evaluation by Indirect Means</a:t>
            </a:r>
          </a:p>
        </p:txBody>
      </p:sp>
      <p:sp>
        <p:nvSpPr>
          <p:cNvPr id="3" name="TextBox 2"/>
          <p:cNvSpPr txBox="1"/>
          <p:nvPr/>
        </p:nvSpPr>
        <p:spPr>
          <a:xfrm>
            <a:off x="381000" y="2819400"/>
            <a:ext cx="8305800" cy="1200329"/>
          </a:xfrm>
          <a:prstGeom prst="rect">
            <a:avLst/>
          </a:prstGeom>
          <a:noFill/>
        </p:spPr>
        <p:txBody>
          <a:bodyPr wrap="square" rtlCol="0">
            <a:spAutoFit/>
          </a:bodyPr>
          <a:lstStyle/>
          <a:p>
            <a:pPr algn="ctr"/>
            <a:r>
              <a:rPr lang="en-US" sz="3600" dirty="0">
                <a:latin typeface="Times New Roman" pitchFamily="18" charset="0"/>
                <a:cs typeface="Times New Roman" pitchFamily="18" charset="0"/>
              </a:rPr>
              <a:t>Feedback from the Students</a:t>
            </a:r>
          </a:p>
          <a:p>
            <a:pPr algn="ctr"/>
            <a:r>
              <a:rPr lang="en-US" sz="3600" i="1" dirty="0">
                <a:latin typeface="Times New Roman" pitchFamily="18" charset="0"/>
                <a:cs typeface="Times New Roman" pitchFamily="18" charset="0"/>
              </a:rPr>
              <a:t>After all they have undergone the Course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Confusion</a:t>
            </a:r>
          </a:p>
        </p:txBody>
      </p:sp>
      <p:pic>
        <p:nvPicPr>
          <p:cNvPr id="1026" name="Picture 2" descr="C:\Users\Administrator\AppData\Local\Microsoft\Windows\Temporary Internet Files\Content.IE5\L6ZRXYIJ\0511-1012-0921-0455_Bewildered_Man_Scratching_His_Head_in_Confusion_clipart_image[1].jpg"/>
          <p:cNvPicPr>
            <a:picLocks noChangeAspect="1" noChangeArrowheads="1"/>
          </p:cNvPicPr>
          <p:nvPr/>
        </p:nvPicPr>
        <p:blipFill>
          <a:blip r:embed="rId2"/>
          <a:srcRect/>
          <a:stretch>
            <a:fillRect/>
          </a:stretch>
        </p:blipFill>
        <p:spPr bwMode="auto">
          <a:xfrm>
            <a:off x="1066800" y="2286000"/>
            <a:ext cx="2057400" cy="2376535"/>
          </a:xfrm>
          <a:prstGeom prst="rect">
            <a:avLst/>
          </a:prstGeom>
          <a:noFill/>
        </p:spPr>
      </p:pic>
      <p:pic>
        <p:nvPicPr>
          <p:cNvPr id="1027" name="Picture 3" descr="C:\Users\Administrator\AppData\Local\Microsoft\Windows\Temporary Internet Files\Content.IE5\L6ZRXYIJ\Confusion[1].jpg"/>
          <p:cNvPicPr>
            <a:picLocks noChangeAspect="1" noChangeArrowheads="1"/>
          </p:cNvPicPr>
          <p:nvPr/>
        </p:nvPicPr>
        <p:blipFill>
          <a:blip r:embed="rId3"/>
          <a:srcRect/>
          <a:stretch>
            <a:fillRect/>
          </a:stretch>
        </p:blipFill>
        <p:spPr bwMode="auto">
          <a:xfrm>
            <a:off x="4876800" y="1752600"/>
            <a:ext cx="2765204" cy="2971800"/>
          </a:xfrm>
          <a:prstGeom prst="rect">
            <a:avLst/>
          </a:prstGeom>
          <a:noFill/>
        </p:spPr>
      </p:pic>
      <p:sp>
        <p:nvSpPr>
          <p:cNvPr id="5" name="TextBox 4"/>
          <p:cNvSpPr txBox="1"/>
          <p:nvPr/>
        </p:nvSpPr>
        <p:spPr>
          <a:xfrm>
            <a:off x="381000" y="5105400"/>
            <a:ext cx="8534400" cy="646331"/>
          </a:xfrm>
          <a:prstGeom prst="rect">
            <a:avLst/>
          </a:prstGeom>
          <a:noFill/>
        </p:spPr>
        <p:txBody>
          <a:bodyPr wrap="square" rtlCol="0">
            <a:spAutoFit/>
          </a:bodyPr>
          <a:lstStyle/>
          <a:p>
            <a:pPr algn="ctr"/>
            <a:r>
              <a:rPr lang="en-US" sz="3600" dirty="0">
                <a:latin typeface="Times New Roman" pitchFamily="18" charset="0"/>
                <a:cs typeface="Times New Roman" pitchFamily="18" charset="0"/>
              </a:rPr>
              <a:t>Yes, it is needed, But what is it?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latin typeface="Times New Roman" pitchFamily="18" charset="0"/>
                <a:cs typeface="Times New Roman" pitchFamily="18" charset="0"/>
              </a:rPr>
              <a:t>Analysis of the question</a:t>
            </a:r>
          </a:p>
        </p:txBody>
      </p:sp>
      <p:sp>
        <p:nvSpPr>
          <p:cNvPr id="4" name="TextBox 3"/>
          <p:cNvSpPr txBox="1"/>
          <p:nvPr/>
        </p:nvSpPr>
        <p:spPr>
          <a:xfrm>
            <a:off x="304800" y="1371600"/>
            <a:ext cx="8686800" cy="5293757"/>
          </a:xfrm>
          <a:prstGeom prst="rect">
            <a:avLst/>
          </a:prstGeom>
          <a:noFill/>
        </p:spPr>
        <p:txBody>
          <a:bodyPr wrap="square" rtlCol="0">
            <a:spAutoFit/>
          </a:bodyPr>
          <a:lstStyle/>
          <a:p>
            <a:r>
              <a:rPr lang="en-US" sz="3200" dirty="0">
                <a:latin typeface="Times New Roman" pitchFamily="18" charset="0"/>
                <a:cs typeface="Times New Roman" pitchFamily="18" charset="0"/>
              </a:rPr>
              <a:t>The question does not state many aspects like:</a:t>
            </a:r>
          </a:p>
          <a:p>
            <a:pPr marL="571500" indent="-571500">
              <a:buAutoNum type="romanLcParenBoth"/>
            </a:pPr>
            <a:r>
              <a:rPr lang="en-US" sz="3200" dirty="0">
                <a:latin typeface="Times New Roman" pitchFamily="18" charset="0"/>
                <a:cs typeface="Times New Roman" pitchFamily="18" charset="0"/>
              </a:rPr>
              <a:t>What amplifier configuration would be good for the given situation?</a:t>
            </a:r>
          </a:p>
          <a:p>
            <a:pPr marL="571500" indent="-571500">
              <a:buAutoNum type="romanLcParenBoth"/>
            </a:pPr>
            <a:r>
              <a:rPr lang="en-US" sz="3200" dirty="0">
                <a:latin typeface="Times New Roman" pitchFamily="18" charset="0"/>
                <a:cs typeface="Times New Roman" pitchFamily="18" charset="0"/>
              </a:rPr>
              <a:t>Whether feedback should be applied? </a:t>
            </a:r>
          </a:p>
          <a:p>
            <a:pPr marL="571500" indent="-571500">
              <a:buAutoNum type="romanLcParenBoth"/>
            </a:pPr>
            <a:r>
              <a:rPr lang="en-US" sz="3200" dirty="0">
                <a:latin typeface="Times New Roman" pitchFamily="18" charset="0"/>
                <a:cs typeface="Times New Roman" pitchFamily="18" charset="0"/>
              </a:rPr>
              <a:t> Answers to these questions require, </a:t>
            </a:r>
            <a:r>
              <a:rPr lang="en-US" sz="3200" b="1" dirty="0">
                <a:latin typeface="Times New Roman" pitchFamily="18" charset="0"/>
                <a:cs typeface="Times New Roman" pitchFamily="18" charset="0"/>
              </a:rPr>
              <a:t>“</a:t>
            </a:r>
            <a:r>
              <a:rPr lang="en-US" sz="3200" b="1" dirty="0"/>
              <a:t>knowledge of engineering specialization (Electronics)” </a:t>
            </a:r>
            <a:r>
              <a:rPr lang="en-US" sz="3200" i="1" dirty="0"/>
              <a:t>{PO 1}</a:t>
            </a:r>
            <a:r>
              <a:rPr lang="en-US" sz="3200" dirty="0"/>
              <a:t> </a:t>
            </a:r>
          </a:p>
          <a:p>
            <a:pPr marL="571500" indent="-571500">
              <a:buAutoNum type="romanLcParenBoth"/>
            </a:pPr>
            <a:r>
              <a:rPr lang="en-US" sz="3200" dirty="0"/>
              <a:t>May be, also use of “Electronics Engineer’s Handbook”</a:t>
            </a:r>
          </a:p>
          <a:p>
            <a:pPr marL="571500" indent="-571500">
              <a:buAutoNum type="romanLcParenBoth"/>
            </a:pPr>
            <a:r>
              <a:rPr lang="en-US" sz="3200" dirty="0">
                <a:latin typeface="Times New Roman" pitchFamily="18" charset="0"/>
                <a:cs typeface="Times New Roman" pitchFamily="18" charset="0"/>
              </a:rPr>
              <a:t>  Attainment to be determined as given earlier</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219200"/>
            <a:ext cx="8610600" cy="3785652"/>
          </a:xfrm>
          <a:prstGeom prst="rect">
            <a:avLst/>
          </a:prstGeom>
          <a:noFill/>
        </p:spPr>
        <p:txBody>
          <a:bodyPr wrap="square" rtlCol="0">
            <a:spAutoFit/>
          </a:bodyPr>
          <a:lstStyle/>
          <a:p>
            <a:r>
              <a:rPr lang="en-US" sz="4000" b="1" dirty="0">
                <a:latin typeface="Times New Roman" pitchFamily="18" charset="0"/>
                <a:cs typeface="Times New Roman" pitchFamily="18" charset="0"/>
              </a:rPr>
              <a:t>Could you set a CEP Exam question (If the time permits) in Your Domain?</a:t>
            </a:r>
          </a:p>
          <a:p>
            <a:endParaRPr lang="en-US" sz="4000" b="1" dirty="0">
              <a:latin typeface="Times New Roman" pitchFamily="18" charset="0"/>
              <a:cs typeface="Times New Roman" pitchFamily="18" charset="0"/>
            </a:endParaRPr>
          </a:p>
          <a:p>
            <a:r>
              <a:rPr lang="en-US" sz="4000" b="1" dirty="0">
                <a:latin typeface="Times New Roman" pitchFamily="18" charset="0"/>
                <a:cs typeface="Times New Roman" pitchFamily="18" charset="0"/>
              </a:rPr>
              <a:t>It will allow us to enrich our content, and the consequent discussion will bring in greater clarity.</a:t>
            </a:r>
          </a:p>
        </p:txBody>
      </p:sp>
      <p:sp>
        <p:nvSpPr>
          <p:cNvPr id="4" name="TextBox 3"/>
          <p:cNvSpPr txBox="1"/>
          <p:nvPr/>
        </p:nvSpPr>
        <p:spPr>
          <a:xfrm>
            <a:off x="304800" y="304800"/>
            <a:ext cx="3657600" cy="707886"/>
          </a:xfrm>
          <a:prstGeom prst="rect">
            <a:avLst/>
          </a:prstGeom>
          <a:noFill/>
        </p:spPr>
        <p:txBody>
          <a:bodyPr wrap="square" rtlCol="0">
            <a:spAutoFit/>
          </a:bodyPr>
          <a:lstStyle/>
          <a:p>
            <a:r>
              <a:rPr lang="en-US" sz="4000" b="1" i="1" dirty="0">
                <a:latin typeface="Times New Roman" pitchFamily="18" charset="0"/>
                <a:cs typeface="Times New Roman" pitchFamily="18" charset="0"/>
              </a:rPr>
              <a:t>For Evaluators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PO- Evaluation by Indirect Means</a:t>
            </a:r>
          </a:p>
        </p:txBody>
      </p:sp>
      <p:sp>
        <p:nvSpPr>
          <p:cNvPr id="3" name="TextBox 2"/>
          <p:cNvSpPr txBox="1"/>
          <p:nvPr/>
        </p:nvSpPr>
        <p:spPr>
          <a:xfrm>
            <a:off x="381000" y="2819400"/>
            <a:ext cx="8305800" cy="1200329"/>
          </a:xfrm>
          <a:prstGeom prst="rect">
            <a:avLst/>
          </a:prstGeom>
          <a:noFill/>
        </p:spPr>
        <p:txBody>
          <a:bodyPr wrap="square" rtlCol="0">
            <a:spAutoFit/>
          </a:bodyPr>
          <a:lstStyle/>
          <a:p>
            <a:pPr algn="ctr"/>
            <a:r>
              <a:rPr lang="en-US" sz="3600" dirty="0">
                <a:latin typeface="Times New Roman" pitchFamily="18" charset="0"/>
                <a:cs typeface="Times New Roman" pitchFamily="18" charset="0"/>
              </a:rPr>
              <a:t>Feedback from the Students</a:t>
            </a:r>
          </a:p>
          <a:p>
            <a:pPr algn="ctr"/>
            <a:r>
              <a:rPr lang="en-US" sz="3600" i="1" dirty="0">
                <a:latin typeface="Times New Roman" pitchFamily="18" charset="0"/>
                <a:cs typeface="Times New Roman" pitchFamily="18" charset="0"/>
              </a:rPr>
              <a:t>After all they have undergone the Course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Assessment Format</a:t>
            </a:r>
          </a:p>
        </p:txBody>
      </p:sp>
      <p:sp>
        <p:nvSpPr>
          <p:cNvPr id="5" name="TextBox 4"/>
          <p:cNvSpPr txBox="1"/>
          <p:nvPr/>
        </p:nvSpPr>
        <p:spPr>
          <a:xfrm>
            <a:off x="1981200" y="1600200"/>
            <a:ext cx="5638800"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dirty="0">
                <a:latin typeface="Times New Roman" pitchFamily="18" charset="0"/>
                <a:cs typeface="Times New Roman" pitchFamily="18" charset="0"/>
              </a:rPr>
              <a:t>Course EE 101  Course Title  ___</a:t>
            </a:r>
          </a:p>
        </p:txBody>
      </p:sp>
      <p:graphicFrame>
        <p:nvGraphicFramePr>
          <p:cNvPr id="6" name="Table 5"/>
          <p:cNvGraphicFramePr>
            <a:graphicFrameLocks noGrp="1"/>
          </p:cNvGraphicFramePr>
          <p:nvPr/>
        </p:nvGraphicFramePr>
        <p:xfrm>
          <a:off x="1524000" y="2590800"/>
          <a:ext cx="6080760" cy="3472056"/>
        </p:xfrm>
        <a:graphic>
          <a:graphicData uri="http://schemas.openxmlformats.org/drawingml/2006/table">
            <a:tbl>
              <a:tblPr/>
              <a:tblGrid>
                <a:gridCol w="4011930">
                  <a:extLst>
                    <a:ext uri="{9D8B030D-6E8A-4147-A177-3AD203B41FA5}">
                      <a16:colId xmlns:a16="http://schemas.microsoft.com/office/drawing/2014/main" val="20000"/>
                    </a:ext>
                  </a:extLst>
                </a:gridCol>
                <a:gridCol w="2068830">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2600">
                          <a:latin typeface="Times New Roman"/>
                          <a:ea typeface="Calibri"/>
                          <a:cs typeface="Times New Roman"/>
                        </a:rPr>
                        <a:t>Course Outcome - CO</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600">
                          <a:latin typeface="Times New Roman"/>
                          <a:ea typeface="Calibri"/>
                          <a:cs typeface="Times New Roman"/>
                        </a:rPr>
                        <a:t>Attainment Level Scale  </a:t>
                      </a:r>
                      <a:endParaRPr lang="en-US" sz="1100">
                        <a:latin typeface="Calibri"/>
                        <a:ea typeface="Calibri"/>
                        <a:cs typeface="Times New Roman"/>
                      </a:endParaRPr>
                    </a:p>
                    <a:p>
                      <a:pPr marL="0" marR="0" algn="ctr">
                        <a:lnSpc>
                          <a:spcPct val="115000"/>
                        </a:lnSpc>
                        <a:spcBef>
                          <a:spcPts val="0"/>
                        </a:spcBef>
                        <a:spcAft>
                          <a:spcPts val="0"/>
                        </a:spcAft>
                      </a:pPr>
                      <a:r>
                        <a:rPr lang="en-US" sz="2600">
                          <a:latin typeface="Times New Roman"/>
                          <a:ea typeface="Calibri"/>
                          <a:cs typeface="Times New Roman"/>
                        </a:rPr>
                        <a:t>1  -  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2600">
                          <a:latin typeface="Times New Roman"/>
                          <a:ea typeface="Calibri"/>
                          <a:cs typeface="Times New Roman"/>
                        </a:rPr>
                        <a:t>CO 1 – (Statement)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26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7945">
                <a:tc>
                  <a:txBody>
                    <a:bodyPr/>
                    <a:lstStyle/>
                    <a:p>
                      <a:pPr marL="0" marR="0">
                        <a:lnSpc>
                          <a:spcPct val="115000"/>
                        </a:lnSpc>
                        <a:spcBef>
                          <a:spcPts val="0"/>
                        </a:spcBef>
                        <a:spcAft>
                          <a:spcPts val="0"/>
                        </a:spcAft>
                      </a:pPr>
                      <a:r>
                        <a:rPr lang="en-US" sz="2600">
                          <a:latin typeface="Times New Roman"/>
                          <a:ea typeface="Calibri"/>
                          <a:cs typeface="Times New Roman"/>
                        </a:rPr>
                        <a:t>CO 2 – (Statement)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26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nSpc>
                          <a:spcPct val="115000"/>
                        </a:lnSpc>
                        <a:spcBef>
                          <a:spcPts val="0"/>
                        </a:spcBef>
                        <a:spcAft>
                          <a:spcPts val="0"/>
                        </a:spcAft>
                      </a:pPr>
                      <a:r>
                        <a:rPr lang="en-US" sz="2600">
                          <a:latin typeface="Times New Roman"/>
                          <a:ea typeface="Calibri"/>
                          <a:cs typeface="Times New Roman"/>
                        </a:rPr>
                        <a:t>CO 3 – (Statement)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26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nSpc>
                          <a:spcPct val="115000"/>
                        </a:lnSpc>
                        <a:spcBef>
                          <a:spcPts val="0"/>
                        </a:spcBef>
                        <a:spcAft>
                          <a:spcPts val="0"/>
                        </a:spcAft>
                      </a:pPr>
                      <a:r>
                        <a:rPr lang="en-US" sz="2600">
                          <a:latin typeface="Times New Roman"/>
                          <a:ea typeface="Calibri"/>
                          <a:cs typeface="Times New Roman"/>
                        </a:rPr>
                        <a:t>CO 4 – (Statement)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26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lnSpc>
                          <a:spcPct val="115000"/>
                        </a:lnSpc>
                        <a:spcBef>
                          <a:spcPts val="0"/>
                        </a:spcBef>
                        <a:spcAft>
                          <a:spcPts val="0"/>
                        </a:spcAft>
                      </a:pPr>
                      <a:r>
                        <a:rPr lang="en-US" sz="2600">
                          <a:latin typeface="Times New Roman"/>
                          <a:ea typeface="Calibri"/>
                          <a:cs typeface="Times New Roman"/>
                        </a:rPr>
                        <a:t>CO 5 – (Statement)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2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Format for Evaluation</a:t>
            </a:r>
          </a:p>
        </p:txBody>
      </p:sp>
      <p:graphicFrame>
        <p:nvGraphicFramePr>
          <p:cNvPr id="6" name="Table 5"/>
          <p:cNvGraphicFramePr>
            <a:graphicFrameLocks noGrp="1"/>
          </p:cNvGraphicFramePr>
          <p:nvPr/>
        </p:nvGraphicFramePr>
        <p:xfrm>
          <a:off x="1524000" y="2069861"/>
          <a:ext cx="6096000" cy="2718278"/>
        </p:xfrm>
        <a:graphic>
          <a:graphicData uri="http://schemas.openxmlformats.org/drawingml/2006/table">
            <a:tbl>
              <a:tblPr/>
              <a:tblGrid>
                <a:gridCol w="1451077">
                  <a:extLst>
                    <a:ext uri="{9D8B030D-6E8A-4147-A177-3AD203B41FA5}">
                      <a16:colId xmlns:a16="http://schemas.microsoft.com/office/drawing/2014/main" val="20000"/>
                    </a:ext>
                  </a:extLst>
                </a:gridCol>
                <a:gridCol w="758723">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889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815261">
                <a:tc>
                  <a:txBody>
                    <a:bodyPr/>
                    <a:lstStyle/>
                    <a:p>
                      <a:pPr marL="0" marR="0">
                        <a:lnSpc>
                          <a:spcPct val="115000"/>
                        </a:lnSpc>
                        <a:spcBef>
                          <a:spcPts val="0"/>
                        </a:spcBef>
                        <a:spcAft>
                          <a:spcPts val="0"/>
                        </a:spcAft>
                      </a:pPr>
                      <a:r>
                        <a:rPr lang="en-US" sz="2300">
                          <a:latin typeface="Times New Roman"/>
                          <a:ea typeface="Calibri"/>
                          <a:cs typeface="Times New Roman"/>
                        </a:rPr>
                        <a:t>      Attain </a:t>
                      </a:r>
                      <a:endParaRPr lang="en-US" sz="1100">
                        <a:latin typeface="Calibri"/>
                        <a:ea typeface="Calibri"/>
                        <a:cs typeface="Times New Roman"/>
                      </a:endParaRPr>
                    </a:p>
                    <a:p>
                      <a:pPr marL="0" marR="0">
                        <a:lnSpc>
                          <a:spcPct val="115000"/>
                        </a:lnSpc>
                        <a:spcBef>
                          <a:spcPts val="0"/>
                        </a:spcBef>
                        <a:spcAft>
                          <a:spcPts val="0"/>
                        </a:spcAft>
                      </a:pPr>
                      <a:r>
                        <a:rPr lang="en-US" sz="2300">
                          <a:latin typeface="Times New Roman"/>
                          <a:ea typeface="Calibri"/>
                          <a:cs typeface="Times New Roman"/>
                        </a:rPr>
                        <a:t>CO</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1</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2</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3</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4</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100">
                          <a:latin typeface="Times New Roman"/>
                          <a:ea typeface="Calibri"/>
                          <a:cs typeface="Times New Roman"/>
                        </a:rPr>
                        <a:t>5</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3662">
                <a:tc>
                  <a:txBody>
                    <a:bodyPr/>
                    <a:lstStyle/>
                    <a:p>
                      <a:pPr marL="0" marR="0">
                        <a:lnSpc>
                          <a:spcPct val="115000"/>
                        </a:lnSpc>
                        <a:spcBef>
                          <a:spcPts val="0"/>
                        </a:spcBef>
                        <a:spcAft>
                          <a:spcPts val="0"/>
                        </a:spcAft>
                      </a:pPr>
                      <a:r>
                        <a:rPr lang="en-US" sz="2100">
                          <a:latin typeface="Times New Roman"/>
                          <a:ea typeface="Calibri"/>
                          <a:cs typeface="Times New Roman"/>
                        </a:rPr>
                        <a:t>CO  1</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3662">
                <a:tc>
                  <a:txBody>
                    <a:bodyPr/>
                    <a:lstStyle/>
                    <a:p>
                      <a:pPr marL="0" marR="0">
                        <a:lnSpc>
                          <a:spcPct val="115000"/>
                        </a:lnSpc>
                        <a:spcBef>
                          <a:spcPts val="0"/>
                        </a:spcBef>
                        <a:spcAft>
                          <a:spcPts val="0"/>
                        </a:spcAft>
                      </a:pPr>
                      <a:r>
                        <a:rPr lang="en-US" sz="2100">
                          <a:latin typeface="Times New Roman"/>
                          <a:ea typeface="Calibri"/>
                          <a:cs typeface="Times New Roman"/>
                        </a:rPr>
                        <a:t>CO  2</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5231">
                <a:tc>
                  <a:txBody>
                    <a:bodyPr/>
                    <a:lstStyle/>
                    <a:p>
                      <a:pPr marL="0" marR="0">
                        <a:lnSpc>
                          <a:spcPct val="115000"/>
                        </a:lnSpc>
                        <a:spcBef>
                          <a:spcPts val="0"/>
                        </a:spcBef>
                        <a:spcAft>
                          <a:spcPts val="0"/>
                        </a:spcAft>
                      </a:pPr>
                      <a:r>
                        <a:rPr lang="en-US" sz="2100">
                          <a:latin typeface="Times New Roman"/>
                          <a:ea typeface="Calibri"/>
                          <a:cs typeface="Times New Roman"/>
                        </a:rPr>
                        <a:t>CO  3</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5231">
                <a:tc>
                  <a:txBody>
                    <a:bodyPr/>
                    <a:lstStyle/>
                    <a:p>
                      <a:pPr marL="0" marR="0">
                        <a:lnSpc>
                          <a:spcPct val="115000"/>
                        </a:lnSpc>
                        <a:spcBef>
                          <a:spcPts val="0"/>
                        </a:spcBef>
                        <a:spcAft>
                          <a:spcPts val="0"/>
                        </a:spcAft>
                      </a:pPr>
                      <a:r>
                        <a:rPr lang="en-US" sz="2100">
                          <a:latin typeface="Times New Roman"/>
                          <a:ea typeface="Calibri"/>
                          <a:cs typeface="Times New Roman"/>
                        </a:rPr>
                        <a:t>CO  4</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5231">
                <a:tc>
                  <a:txBody>
                    <a:bodyPr/>
                    <a:lstStyle/>
                    <a:p>
                      <a:pPr marL="0" marR="0">
                        <a:lnSpc>
                          <a:spcPct val="115000"/>
                        </a:lnSpc>
                        <a:spcBef>
                          <a:spcPts val="0"/>
                        </a:spcBef>
                        <a:spcAft>
                          <a:spcPts val="0"/>
                        </a:spcAft>
                      </a:pPr>
                      <a:r>
                        <a:rPr lang="en-US" sz="2100">
                          <a:latin typeface="Times New Roman"/>
                          <a:ea typeface="Calibri"/>
                          <a:cs typeface="Times New Roman"/>
                        </a:rPr>
                        <a:t>CO  5</a:t>
                      </a: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6462" marR="6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7649" name="AutoShape 1"/>
          <p:cNvSpPr>
            <a:spLocks noChangeShapeType="1"/>
          </p:cNvSpPr>
          <p:nvPr/>
        </p:nvSpPr>
        <p:spPr bwMode="auto">
          <a:xfrm>
            <a:off x="1524000" y="2133600"/>
            <a:ext cx="1476375" cy="752475"/>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6" descr="C:\Users\Administrator\AppData\Local\Microsoft\Windows\Temporary Internet Files\Content.IE5\L6ZRXYIJ\large-pie-chart-166.6-10145[1].gif"/>
          <p:cNvPicPr/>
          <p:nvPr/>
        </p:nvPicPr>
        <p:blipFill>
          <a:blip r:embed="rId2" cstate="print"/>
          <a:srcRect/>
          <a:stretch>
            <a:fillRect/>
          </a:stretch>
        </p:blipFill>
        <p:spPr bwMode="auto">
          <a:xfrm>
            <a:off x="1143000" y="5486400"/>
            <a:ext cx="888423" cy="771525"/>
          </a:xfrm>
          <a:prstGeom prst="rect">
            <a:avLst/>
          </a:prstGeom>
          <a:noFill/>
          <a:ln w="9525">
            <a:noFill/>
            <a:miter lim="800000"/>
            <a:headEnd/>
            <a:tailEnd/>
          </a:ln>
        </p:spPr>
      </p:pic>
      <p:pic>
        <p:nvPicPr>
          <p:cNvPr id="8" name="Picture 7" descr="C:\Users\Administrator\AppData\Local\Microsoft\Windows\Temporary Internet Files\Content.IE5\L6ZRXYIJ\0YA7V[1].png"/>
          <p:cNvPicPr/>
          <p:nvPr/>
        </p:nvPicPr>
        <p:blipFill>
          <a:blip r:embed="rId3" cstate="print"/>
          <a:srcRect/>
          <a:stretch>
            <a:fillRect/>
          </a:stretch>
        </p:blipFill>
        <p:spPr bwMode="auto">
          <a:xfrm>
            <a:off x="2209800" y="5105400"/>
            <a:ext cx="1905000" cy="1581150"/>
          </a:xfrm>
          <a:prstGeom prst="rect">
            <a:avLst/>
          </a:prstGeom>
          <a:noFill/>
          <a:ln w="9525">
            <a:noFill/>
            <a:miter lim="800000"/>
            <a:headEnd/>
            <a:tailEnd/>
          </a:ln>
        </p:spPr>
      </p:pic>
      <p:sp>
        <p:nvSpPr>
          <p:cNvPr id="9" name="TextBox 8"/>
          <p:cNvSpPr txBox="1"/>
          <p:nvPr/>
        </p:nvSpPr>
        <p:spPr>
          <a:xfrm>
            <a:off x="4419600" y="5410200"/>
            <a:ext cx="4343400" cy="1200329"/>
          </a:xfrm>
          <a:prstGeom prst="rect">
            <a:avLst/>
          </a:prstGeom>
          <a:noFill/>
        </p:spPr>
        <p:txBody>
          <a:bodyPr wrap="square" rtlCol="0">
            <a:spAutoFit/>
          </a:bodyPr>
          <a:lstStyle/>
          <a:p>
            <a:r>
              <a:rPr lang="en-US" sz="2400" dirty="0">
                <a:latin typeface="Times New Roman" pitchFamily="18" charset="0"/>
                <a:cs typeface="Times New Roman" pitchFamily="18" charset="0"/>
              </a:rPr>
              <a:t>Mean </a:t>
            </a:r>
            <a:r>
              <a:rPr lang="el-GR" sz="2400" dirty="0">
                <a:latin typeface="Times New Roman" pitchFamily="18" charset="0"/>
                <a:cs typeface="Times New Roman" pitchFamily="18" charset="0"/>
              </a:rPr>
              <a:t>η</a:t>
            </a:r>
            <a:r>
              <a:rPr lang="en-US" sz="2400" dirty="0">
                <a:latin typeface="Times New Roman" pitchFamily="18" charset="0"/>
                <a:cs typeface="Times New Roman" pitchFamily="18" charset="0"/>
              </a:rPr>
              <a:t>,   Std. Dev. </a:t>
            </a:r>
            <a:r>
              <a:rPr lang="el-GR" sz="2400" dirty="0">
                <a:latin typeface="Times New Roman" pitchFamily="18" charset="0"/>
                <a:cs typeface="Times New Roman" pitchFamily="18" charset="0"/>
              </a:rPr>
              <a:t>σ</a:t>
            </a:r>
            <a:r>
              <a:rPr lang="en-US" sz="2400" dirty="0">
                <a:latin typeface="Times New Roman" pitchFamily="18" charset="0"/>
                <a:cs typeface="Times New Roman" pitchFamily="18" charset="0"/>
              </a:rPr>
              <a:t>,   Median </a:t>
            </a:r>
            <a:r>
              <a:rPr lang="el-GR" sz="2400" dirty="0">
                <a:latin typeface="Times New Roman" pitchFamily="18" charset="0"/>
                <a:cs typeface="Times New Roman" pitchFamily="18" charset="0"/>
              </a:rPr>
              <a:t>μ</a:t>
            </a: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Any suggestion for a metric? Please provide!</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Presumption</a:t>
            </a:r>
          </a:p>
        </p:txBody>
      </p:sp>
      <p:sp>
        <p:nvSpPr>
          <p:cNvPr id="3" name="TextBox 2"/>
          <p:cNvSpPr txBox="1"/>
          <p:nvPr/>
        </p:nvSpPr>
        <p:spPr>
          <a:xfrm>
            <a:off x="152400" y="2590800"/>
            <a:ext cx="8763000" cy="2554545"/>
          </a:xfrm>
          <a:prstGeom prst="rect">
            <a:avLst/>
          </a:prstGeom>
          <a:noFill/>
        </p:spPr>
        <p:txBody>
          <a:bodyPr wrap="square" rtlCol="0">
            <a:spAutoFit/>
          </a:bodyPr>
          <a:lstStyle/>
          <a:p>
            <a:pPr algn="ctr"/>
            <a:r>
              <a:rPr lang="en-US" sz="4000" dirty="0">
                <a:latin typeface="Times New Roman" pitchFamily="18" charset="0"/>
                <a:cs typeface="Times New Roman" pitchFamily="18" charset="0"/>
              </a:rPr>
              <a:t>Instructor has Explained the COs to the Students at the Start of the Course!</a:t>
            </a:r>
          </a:p>
          <a:p>
            <a:pPr algn="ctr"/>
            <a:endParaRPr lang="en-US" sz="4000" dirty="0">
              <a:latin typeface="Times New Roman" pitchFamily="18" charset="0"/>
              <a:cs typeface="Times New Roman" pitchFamily="18" charset="0"/>
            </a:endParaRPr>
          </a:p>
          <a:p>
            <a:pPr algn="ctr"/>
            <a:r>
              <a:rPr lang="en-US" sz="4000" i="1" dirty="0">
                <a:latin typeface="Times New Roman" pitchFamily="18" charset="0"/>
                <a:cs typeface="Times New Roman" pitchFamily="18" charset="0"/>
              </a:rPr>
              <a:t>{To be verified by the Evaluators}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itchFamily="18" charset="0"/>
                <a:cs typeface="Times New Roman" pitchFamily="18" charset="0"/>
              </a:rPr>
              <a:t>Projects and Assignments</a:t>
            </a:r>
          </a:p>
        </p:txBody>
      </p:sp>
      <p:sp>
        <p:nvSpPr>
          <p:cNvPr id="4" name="Content Placeholder 3"/>
          <p:cNvSpPr>
            <a:spLocks noGrp="1"/>
          </p:cNvSpPr>
          <p:nvPr>
            <p:ph idx="1"/>
          </p:nvPr>
        </p:nvSpPr>
        <p:spPr/>
        <p:txBody>
          <a:bodyPr>
            <a:normAutofit/>
          </a:bodyPr>
          <a:lstStyle/>
          <a:p>
            <a:r>
              <a:rPr lang="en-US" sz="3600" dirty="0">
                <a:latin typeface="Times New Roman" pitchFamily="18" charset="0"/>
                <a:cs typeface="Times New Roman" pitchFamily="18" charset="0"/>
              </a:rPr>
              <a:t>Projects and Assignments can often lead to attainment of PO 1 and PO 2 and some other POs as well.</a:t>
            </a:r>
          </a:p>
          <a:p>
            <a:r>
              <a:rPr lang="en-US" sz="3600" dirty="0">
                <a:latin typeface="Times New Roman" pitchFamily="18" charset="0"/>
                <a:cs typeface="Times New Roman" pitchFamily="18" charset="0"/>
              </a:rPr>
              <a:t>Assessment: In Project Reports, Project Labs., and in the associated Marking Schemes.</a:t>
            </a:r>
          </a:p>
          <a:p>
            <a:r>
              <a:rPr lang="en-US" sz="3600" dirty="0">
                <a:latin typeface="Times New Roman" pitchFamily="18" charset="0"/>
                <a:cs typeface="Times New Roman" pitchFamily="18" charset="0"/>
              </a:rPr>
              <a:t>Evaluation will look for the following:</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Evaluation of Projects</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Evaluation of Project Topics</a:t>
            </a:r>
          </a:p>
          <a:p>
            <a:r>
              <a:rPr lang="en-US" dirty="0">
                <a:latin typeface="Times New Roman" pitchFamily="18" charset="0"/>
                <a:cs typeface="Times New Roman" pitchFamily="18" charset="0"/>
              </a:rPr>
              <a:t>Method of Allotment (if any)</a:t>
            </a:r>
          </a:p>
          <a:p>
            <a:r>
              <a:rPr lang="en-US" dirty="0">
                <a:latin typeface="Times New Roman" pitchFamily="18" charset="0"/>
                <a:cs typeface="Times New Roman" pitchFamily="18" charset="0"/>
              </a:rPr>
              <a:t>Progress Seminars (during project execution)- Records of these.</a:t>
            </a:r>
          </a:p>
          <a:p>
            <a:r>
              <a:rPr lang="en-US" dirty="0">
                <a:latin typeface="Times New Roman" pitchFamily="18" charset="0"/>
                <a:cs typeface="Times New Roman" pitchFamily="18" charset="0"/>
              </a:rPr>
              <a:t>Evaluation of the state of the project in the final submission </a:t>
            </a:r>
            <a:r>
              <a:rPr lang="en-US" i="1" dirty="0">
                <a:latin typeface="Times New Roman" pitchFamily="18" charset="0"/>
                <a:cs typeface="Times New Roman" pitchFamily="18" charset="0"/>
              </a:rPr>
              <a:t>{This includes marking scheme used, level of completion, level of understanding in a study project, etc}</a:t>
            </a:r>
            <a:endParaRPr lang="en-US" dirty="0">
              <a:latin typeface="Times New Roman" pitchFamily="18" charset="0"/>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534400" cy="6186309"/>
          </a:xfrm>
          <a:prstGeom prst="rect">
            <a:avLst/>
          </a:prstGeom>
          <a:noFill/>
        </p:spPr>
        <p:txBody>
          <a:bodyPr wrap="square" rtlCol="0">
            <a:spAutoFit/>
          </a:bodyPr>
          <a:lstStyle/>
          <a:p>
            <a:pPr>
              <a:buFont typeface="Arial" pitchFamily="34" charset="0"/>
              <a:buChar char="•"/>
            </a:pPr>
            <a:r>
              <a:rPr lang="en-US" sz="3200" dirty="0">
                <a:latin typeface="Times New Roman" pitchFamily="18" charset="0"/>
                <a:cs typeface="Times New Roman" pitchFamily="18" charset="0"/>
              </a:rPr>
              <a:t> </a:t>
            </a:r>
            <a:r>
              <a:rPr lang="en-US" sz="3600" dirty="0">
                <a:latin typeface="Times New Roman" pitchFamily="18" charset="0"/>
                <a:cs typeface="Times New Roman" pitchFamily="18" charset="0"/>
              </a:rPr>
              <a:t>We look for evidence for all the POs (claimed in SAR) along with the bullets of the  previous slide</a:t>
            </a:r>
          </a:p>
          <a:p>
            <a:pPr>
              <a:buFont typeface="Arial" pitchFamily="34" charset="0"/>
              <a:buChar char="•"/>
            </a:pPr>
            <a:r>
              <a:rPr lang="en-US" sz="3600" dirty="0">
                <a:latin typeface="Times New Roman" pitchFamily="18" charset="0"/>
                <a:cs typeface="Times New Roman" pitchFamily="18" charset="0"/>
              </a:rPr>
              <a:t> Typically among the POs could be (Other than PO1 to PO4): PO5, PO7, PO9, and PO11.</a:t>
            </a:r>
          </a:p>
          <a:p>
            <a:pPr>
              <a:buFont typeface="Arial" pitchFamily="34" charset="0"/>
              <a:buChar char="•"/>
            </a:pPr>
            <a:r>
              <a:rPr lang="en-US" sz="3600" dirty="0">
                <a:latin typeface="Times New Roman" pitchFamily="18" charset="0"/>
                <a:cs typeface="Times New Roman" pitchFamily="18" charset="0"/>
              </a:rPr>
              <a:t>Evidence for these POs could also be from Project assessment and Evaluation.</a:t>
            </a:r>
          </a:p>
          <a:p>
            <a:pPr>
              <a:buFont typeface="Arial" pitchFamily="34" charset="0"/>
              <a:buChar char="•"/>
            </a:pPr>
            <a:r>
              <a:rPr lang="en-US" sz="3600" dirty="0">
                <a:latin typeface="Times New Roman" pitchFamily="18" charset="0"/>
                <a:cs typeface="Times New Roman" pitchFamily="18" charset="0"/>
              </a:rPr>
              <a:t>One needs take a holistic view in this evaluation.</a:t>
            </a:r>
          </a:p>
          <a:p>
            <a:pPr>
              <a:buFont typeface="Arial" pitchFamily="34" charset="0"/>
              <a:buChar char="•"/>
            </a:pPr>
            <a:r>
              <a:rPr lang="en-US" sz="3600" i="1" dirty="0">
                <a:latin typeface="Times New Roman" pitchFamily="18" charset="0"/>
                <a:cs typeface="Times New Roman" pitchFamily="18" charset="0"/>
              </a:rPr>
              <a:t>This task can be a bit demanding</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CA" sz="3600" dirty="0"/>
              <a:t>Sample fourth year indicators for Problem analysis and Design*</a:t>
            </a:r>
            <a:endParaRPr lang="en-US" sz="3600" dirty="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762000" y="1447800"/>
          <a:ext cx="7734875" cy="7330988"/>
        </p:xfrm>
        <a:graphic>
          <a:graphicData uri="http://schemas.openxmlformats.org/drawingml/2006/table">
            <a:tbl>
              <a:tblPr/>
              <a:tblGrid>
                <a:gridCol w="7734875">
                  <a:extLst>
                    <a:ext uri="{9D8B030D-6E8A-4147-A177-3AD203B41FA5}">
                      <a16:colId xmlns:a16="http://schemas.microsoft.com/office/drawing/2014/main" val="20000"/>
                    </a:ext>
                  </a:extLst>
                </a:gridCol>
              </a:tblGrid>
              <a:tr h="492228">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Identifies problem, known and unknown information, uncertainties, and biases</a:t>
                      </a:r>
                    </a:p>
                  </a:txBody>
                  <a:tcPr marL="8640" marR="8640" marT="8641" marB="0">
                    <a:lnL>
                      <a:noFill/>
                    </a:lnL>
                    <a:lnR>
                      <a:noFill/>
                    </a:lnR>
                    <a:lnT>
                      <a:noFill/>
                    </a:lnT>
                    <a:lnB>
                      <a:noFill/>
                    </a:lnB>
                  </a:tcPr>
                </a:tc>
                <a:extLst>
                  <a:ext uri="{0D108BD9-81ED-4DB2-BD59-A6C34878D82A}">
                    <a16:rowId xmlns:a16="http://schemas.microsoft.com/office/drawing/2014/main" val="10000"/>
                  </a:ext>
                </a:extLst>
              </a:tr>
              <a:tr h="506357">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a:t>
                      </a:r>
                      <a:r>
                        <a:rPr lang="en-CA" sz="2800" b="0" i="0" u="none" strike="noStrike" baseline="0" dirty="0">
                          <a:effectLst/>
                          <a:latin typeface="Times New Roman" pitchFamily="18" charset="0"/>
                          <a:cs typeface="Times New Roman" pitchFamily="18" charset="0"/>
                        </a:rPr>
                        <a:t> </a:t>
                      </a:r>
                      <a:r>
                        <a:rPr lang="en-CA" sz="2800" b="0" i="0" u="none" strike="noStrike" dirty="0">
                          <a:effectLst/>
                          <a:latin typeface="Times New Roman" pitchFamily="18" charset="0"/>
                          <a:cs typeface="Times New Roman" pitchFamily="18" charset="0"/>
                        </a:rPr>
                        <a:t>Creates process for solving problem including justified approximations and assumptions</a:t>
                      </a:r>
                    </a:p>
                  </a:txBody>
                  <a:tcPr marL="8640" marR="8640" marT="8641" marB="0">
                    <a:lnL>
                      <a:noFill/>
                    </a:lnL>
                    <a:lnR>
                      <a:noFill/>
                    </a:lnR>
                    <a:lnT>
                      <a:noFill/>
                    </a:lnT>
                    <a:lnB>
                      <a:noFill/>
                    </a:lnB>
                  </a:tcPr>
                </a:tc>
                <a:extLst>
                  <a:ext uri="{0D108BD9-81ED-4DB2-BD59-A6C34878D82A}">
                    <a16:rowId xmlns:a16="http://schemas.microsoft.com/office/drawing/2014/main" val="10001"/>
                  </a:ext>
                </a:extLst>
              </a:tr>
              <a:tr h="492228">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Selects and applies appropriate model and analysis to solve problems</a:t>
                      </a:r>
                    </a:p>
                  </a:txBody>
                  <a:tcPr marL="8640" marR="8640" marT="8641" marB="0">
                    <a:lnL>
                      <a:noFill/>
                    </a:lnL>
                    <a:lnR>
                      <a:noFill/>
                    </a:lnR>
                    <a:lnT>
                      <a:noFill/>
                    </a:lnT>
                    <a:lnB>
                      <a:noFill/>
                    </a:lnB>
                  </a:tcPr>
                </a:tc>
                <a:extLst>
                  <a:ext uri="{0D108BD9-81ED-4DB2-BD59-A6C34878D82A}">
                    <a16:rowId xmlns:a16="http://schemas.microsoft.com/office/drawing/2014/main" val="10002"/>
                  </a:ext>
                </a:extLst>
              </a:tr>
              <a:tr h="492228">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Evaluates validity of results and model for error, uncertainty</a:t>
                      </a:r>
                    </a:p>
                  </a:txBody>
                  <a:tcPr marL="8640" marR="8640" marT="8641" marB="0">
                    <a:lnL>
                      <a:noFill/>
                    </a:lnL>
                    <a:lnR>
                      <a:noFill/>
                    </a:lnR>
                    <a:lnT>
                      <a:noFill/>
                    </a:lnT>
                    <a:lnB>
                      <a:noFill/>
                    </a:lnB>
                  </a:tcPr>
                </a:tc>
                <a:extLst>
                  <a:ext uri="{0D108BD9-81ED-4DB2-BD59-A6C34878D82A}">
                    <a16:rowId xmlns:a16="http://schemas.microsoft.com/office/drawing/2014/main" val="10003"/>
                  </a:ext>
                </a:extLst>
              </a:tr>
              <a:tr h="681255">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Identify problem and constraints including health and safety risks, applicable standards, economic, environmental, cultural and societal considerations</a:t>
                      </a:r>
                    </a:p>
                    <a:p>
                      <a:pPr algn="l" fontAlgn="b">
                        <a:buFont typeface="Arial" pitchFamily="34" charset="0"/>
                        <a:buNone/>
                      </a:pPr>
                      <a:r>
                        <a:rPr lang="en-CA" sz="2800" b="0" i="0" u="none" strike="noStrike" dirty="0">
                          <a:effectLst/>
                          <a:latin typeface="Times New Roman" pitchFamily="18" charset="0"/>
                          <a:cs typeface="Times New Roman" pitchFamily="18" charset="0"/>
                        </a:rPr>
                        <a:t>*</a:t>
                      </a:r>
                      <a:r>
                        <a:rPr lang="en-CA" sz="2800" b="1" i="0" u="none" strike="noStrike" dirty="0">
                          <a:effectLst/>
                          <a:latin typeface="Times New Roman" pitchFamily="18" charset="0"/>
                          <a:cs typeface="Times New Roman" pitchFamily="18" charset="0"/>
                        </a:rPr>
                        <a:t>From Queens University report, Canada</a:t>
                      </a:r>
                    </a:p>
                  </a:txBody>
                  <a:tcPr marL="8640" marR="8640" marT="8641" marB="0">
                    <a:lnL>
                      <a:noFill/>
                    </a:lnL>
                    <a:lnR>
                      <a:noFill/>
                    </a:lnR>
                    <a:lnT>
                      <a:noFill/>
                    </a:lnT>
                    <a:lnB>
                      <a:noFill/>
                    </a:lnB>
                  </a:tcPr>
                </a:tc>
                <a:extLst>
                  <a:ext uri="{0D108BD9-81ED-4DB2-BD59-A6C34878D82A}">
                    <a16:rowId xmlns:a16="http://schemas.microsoft.com/office/drawing/2014/main" val="10004"/>
                  </a:ext>
                </a:extLst>
              </a:tr>
              <a:tr h="648072">
                <a:tc>
                  <a:txBody>
                    <a:bodyPr/>
                    <a:lstStyle/>
                    <a:p>
                      <a:pPr algn="l" fontAlgn="b"/>
                      <a:endParaRPr lang="en-CA" sz="1600" b="0" i="0" u="none" strike="noStrike" dirty="0">
                        <a:effectLst/>
                        <a:latin typeface="Arial"/>
                      </a:endParaRPr>
                    </a:p>
                  </a:txBody>
                  <a:tcPr marL="8640" marR="8640" marT="8641" marB="0">
                    <a:lnL>
                      <a:noFill/>
                    </a:lnL>
                    <a:lnR>
                      <a:noFill/>
                    </a:lnR>
                    <a:lnT>
                      <a:noFill/>
                    </a:lnT>
                    <a:lnB>
                      <a:noFill/>
                    </a:lnB>
                  </a:tcPr>
                </a:tc>
                <a:extLst>
                  <a:ext uri="{0D108BD9-81ED-4DB2-BD59-A6C34878D82A}">
                    <a16:rowId xmlns:a16="http://schemas.microsoft.com/office/drawing/2014/main" val="10005"/>
                  </a:ext>
                </a:extLst>
              </a:tr>
              <a:tr h="506357">
                <a:tc>
                  <a:txBody>
                    <a:bodyPr/>
                    <a:lstStyle/>
                    <a:p>
                      <a:pPr algn="l" fontAlgn="b"/>
                      <a:endParaRPr lang="en-CA" sz="1600" b="0" i="0" u="none" strike="noStrike" dirty="0">
                        <a:effectLst/>
                        <a:latin typeface="Arial"/>
                      </a:endParaRPr>
                    </a:p>
                  </a:txBody>
                  <a:tcPr marL="8640" marR="8640" marT="8641" marB="0">
                    <a:lnL>
                      <a:noFill/>
                    </a:lnL>
                    <a:lnR>
                      <a:noFill/>
                    </a:lnR>
                    <a:lnT>
                      <a:noFill/>
                    </a:lnT>
                    <a:lnB>
                      <a:noFill/>
                    </a:lnB>
                  </a:tcPr>
                </a:tc>
                <a:extLst>
                  <a:ext uri="{0D108BD9-81ED-4DB2-BD59-A6C34878D82A}">
                    <a16:rowId xmlns:a16="http://schemas.microsoft.com/office/drawing/2014/main" val="10006"/>
                  </a:ext>
                </a:extLst>
              </a:tr>
              <a:tr h="506357">
                <a:tc>
                  <a:txBody>
                    <a:bodyPr/>
                    <a:lstStyle/>
                    <a:p>
                      <a:pPr algn="l" fontAlgn="b"/>
                      <a:endParaRPr lang="en-CA" sz="1600" b="0" i="0" u="none" strike="noStrike" dirty="0">
                        <a:effectLst/>
                        <a:latin typeface="Arial"/>
                      </a:endParaRPr>
                    </a:p>
                  </a:txBody>
                  <a:tcPr marL="8640" marR="8640" marT="8641" marB="0">
                    <a:lnL>
                      <a:noFill/>
                    </a:lnL>
                    <a:lnR>
                      <a:noFill/>
                    </a:lnR>
                    <a:lnT>
                      <a:noFill/>
                    </a:lnT>
                    <a:lnB>
                      <a:noFill/>
                    </a:lnB>
                  </a:tcPr>
                </a:tc>
                <a:extLst>
                  <a:ext uri="{0D108BD9-81ED-4DB2-BD59-A6C34878D82A}">
                    <a16:rowId xmlns:a16="http://schemas.microsoft.com/office/drawing/2014/main" val="10007"/>
                  </a:ext>
                </a:extLst>
              </a:tr>
              <a:tr h="506357">
                <a:tc>
                  <a:txBody>
                    <a:bodyPr/>
                    <a:lstStyle/>
                    <a:p>
                      <a:pPr algn="l" fontAlgn="b"/>
                      <a:endParaRPr lang="en-CA" sz="1600" b="0" i="0" u="none" strike="noStrike" dirty="0">
                        <a:effectLst/>
                        <a:latin typeface="Arial"/>
                      </a:endParaRPr>
                    </a:p>
                  </a:txBody>
                  <a:tcPr marL="8640" marR="8640" marT="8641" marB="0">
                    <a:lnL>
                      <a:noFill/>
                    </a:lnL>
                    <a:lnR>
                      <a:noFill/>
                    </a:lnR>
                    <a:lnT>
                      <a:noFill/>
                    </a:lnT>
                    <a:lnB>
                      <a:noFill/>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514600"/>
            <a:ext cx="8839200" cy="1600438"/>
          </a:xfrm>
          <a:prstGeom prst="rect">
            <a:avLst/>
          </a:prstGeom>
          <a:noFill/>
        </p:spPr>
        <p:txBody>
          <a:bodyPr wrap="square" rtlCol="0">
            <a:spAutoFit/>
          </a:bodyPr>
          <a:lstStyle/>
          <a:p>
            <a:endParaRPr lang="en-US" dirty="0"/>
          </a:p>
          <a:p>
            <a:pPr marL="514350" indent="-514350"/>
            <a:r>
              <a:rPr lang="en-US" sz="4000" b="1" dirty="0">
                <a:latin typeface="Times New Roman" pitchFamily="18" charset="0"/>
                <a:cs typeface="Times New Roman" pitchFamily="18" charset="0"/>
              </a:rPr>
              <a:t>What does the term "Outcome-Based Education" really mean? </a:t>
            </a:r>
          </a:p>
        </p:txBody>
      </p:sp>
      <p:sp>
        <p:nvSpPr>
          <p:cNvPr id="4" name="TextBox 3"/>
          <p:cNvSpPr txBox="1"/>
          <p:nvPr/>
        </p:nvSpPr>
        <p:spPr>
          <a:xfrm>
            <a:off x="228600" y="304800"/>
            <a:ext cx="8610600" cy="954107"/>
          </a:xfrm>
          <a:prstGeom prst="rect">
            <a:avLst/>
          </a:prstGeom>
          <a:noFill/>
        </p:spPr>
        <p:txBody>
          <a:bodyPr wrap="square" rtlCol="0">
            <a:spAutoFit/>
          </a:bodyPr>
          <a:lstStyle/>
          <a:p>
            <a:pPr lvl="0" algn="ctr"/>
            <a:r>
              <a:rPr lang="en-US" sz="2800" dirty="0">
                <a:solidFill>
                  <a:prstClr val="black"/>
                </a:solidFill>
              </a:rPr>
              <a:t>Outcome-Based Education: Critical Issues and Answers by William G </a:t>
            </a:r>
            <a:r>
              <a:rPr lang="en-US" sz="2800" dirty="0" err="1">
                <a:solidFill>
                  <a:prstClr val="black"/>
                </a:solidFill>
              </a:rPr>
              <a:t>Spady</a:t>
            </a:r>
            <a:endParaRPr lang="en-US" sz="2800" dirty="0">
              <a:solidFill>
                <a:prstClr val="black"/>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685800"/>
          <a:ext cx="8686800" cy="5337821"/>
        </p:xfrm>
        <a:graphic>
          <a:graphicData uri="http://schemas.openxmlformats.org/drawingml/2006/table">
            <a:tbl>
              <a:tblPr/>
              <a:tblGrid>
                <a:gridCol w="8686800">
                  <a:extLst>
                    <a:ext uri="{9D8B030D-6E8A-4147-A177-3AD203B41FA5}">
                      <a16:colId xmlns:a16="http://schemas.microsoft.com/office/drawing/2014/main" val="20000"/>
                    </a:ext>
                  </a:extLst>
                </a:gridCol>
              </a:tblGrid>
              <a:tr h="1549529">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Applies appropriate knowledge, judgement, and design tools, in creating and analyzing conceptual design solutions to select best concept</a:t>
                      </a:r>
                    </a:p>
                  </a:txBody>
                  <a:tcPr marL="8640" marR="8640" marT="8641" marB="0">
                    <a:lnL>
                      <a:noFill/>
                    </a:lnL>
                    <a:lnR>
                      <a:noFill/>
                    </a:lnR>
                    <a:lnT>
                      <a:noFill/>
                    </a:lnT>
                    <a:lnB>
                      <a:noFill/>
                    </a:lnB>
                  </a:tcPr>
                </a:tc>
                <a:extLst>
                  <a:ext uri="{0D108BD9-81ED-4DB2-BD59-A6C34878D82A}">
                    <a16:rowId xmlns:a16="http://schemas.microsoft.com/office/drawing/2014/main" val="10000"/>
                  </a:ext>
                </a:extLst>
              </a:tr>
              <a:tr h="1210690">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Creates and tests simulations, models, and/or prototypes at various points in design with complexity appropriate to design stage</a:t>
                      </a:r>
                    </a:p>
                  </a:txBody>
                  <a:tcPr marL="8640" marR="8640" marT="8641" marB="0">
                    <a:lnL>
                      <a:noFill/>
                    </a:lnL>
                    <a:lnR>
                      <a:noFill/>
                    </a:lnR>
                    <a:lnT>
                      <a:noFill/>
                    </a:lnT>
                    <a:lnB>
                      <a:noFill/>
                    </a:lnB>
                  </a:tcPr>
                </a:tc>
                <a:extLst>
                  <a:ext uri="{0D108BD9-81ED-4DB2-BD59-A6C34878D82A}">
                    <a16:rowId xmlns:a16="http://schemas.microsoft.com/office/drawing/2014/main" val="10001"/>
                  </a:ext>
                </a:extLst>
              </a:tr>
              <a:tr h="1210690">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Assesses design performance based on requirements, yield, reliability, and/or safety as appropriate</a:t>
                      </a:r>
                    </a:p>
                  </a:txBody>
                  <a:tcPr marL="8640" marR="8640" marT="8641" marB="0">
                    <a:lnL>
                      <a:noFill/>
                    </a:lnL>
                    <a:lnR>
                      <a:noFill/>
                    </a:lnR>
                    <a:lnT>
                      <a:noFill/>
                    </a:lnT>
                    <a:lnB>
                      <a:noFill/>
                    </a:lnB>
                  </a:tcPr>
                </a:tc>
                <a:extLst>
                  <a:ext uri="{0D108BD9-81ED-4DB2-BD59-A6C34878D82A}">
                    <a16:rowId xmlns:a16="http://schemas.microsoft.com/office/drawing/2014/main" val="10002"/>
                  </a:ext>
                </a:extLst>
              </a:tr>
              <a:tr h="1210690">
                <a:tc>
                  <a:txBody>
                    <a:bodyPr/>
                    <a:lstStyle/>
                    <a:p>
                      <a:pPr algn="l" fontAlgn="b">
                        <a:buFont typeface="Arial" pitchFamily="34" charset="0"/>
                        <a:buChar char="•"/>
                      </a:pPr>
                      <a:r>
                        <a:rPr lang="en-CA" sz="2800" b="0" i="0" u="none" strike="noStrike" dirty="0">
                          <a:effectLst/>
                          <a:latin typeface="Times New Roman" pitchFamily="18" charset="0"/>
                          <a:cs typeface="Times New Roman" pitchFamily="18" charset="0"/>
                        </a:rPr>
                        <a:t> Identifies possibilities for further improvement and conducts design review to evaluate performance of the overall process.</a:t>
                      </a:r>
                    </a:p>
                  </a:txBody>
                  <a:tcPr marL="8640" marR="8640" marT="8641" marB="0">
                    <a:lnL>
                      <a:noFill/>
                    </a:lnL>
                    <a:lnR>
                      <a:noFill/>
                    </a:lnR>
                    <a:lnT>
                      <a:noFill/>
                    </a:lnT>
                    <a:lnB>
                      <a:noFill/>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Laboratories &amp; POs</a:t>
            </a: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For some POs the Lab work is of Great help</a:t>
            </a:r>
          </a:p>
          <a:p>
            <a:r>
              <a:rPr lang="en-US" sz="3600" dirty="0">
                <a:latin typeface="Times New Roman" pitchFamily="18" charset="0"/>
                <a:cs typeface="Times New Roman" pitchFamily="18" charset="0"/>
              </a:rPr>
              <a:t>Need Lab records (Lab Journals)</a:t>
            </a:r>
          </a:p>
          <a:p>
            <a:r>
              <a:rPr lang="en-US" sz="3600" dirty="0">
                <a:latin typeface="Times New Roman" pitchFamily="18" charset="0"/>
                <a:cs typeface="Times New Roman" pitchFamily="18" charset="0"/>
              </a:rPr>
              <a:t>Instruction Manuals?</a:t>
            </a:r>
          </a:p>
          <a:p>
            <a:r>
              <a:rPr lang="en-US" sz="3600" dirty="0">
                <a:latin typeface="Times New Roman" pitchFamily="18" charset="0"/>
                <a:cs typeface="Times New Roman" pitchFamily="18" charset="0"/>
              </a:rPr>
              <a:t>Lab Viva Voce </a:t>
            </a:r>
          </a:p>
          <a:p>
            <a:r>
              <a:rPr lang="en-US" sz="3600" dirty="0">
                <a:latin typeface="Times New Roman" pitchFamily="18" charset="0"/>
                <a:cs typeface="Times New Roman" pitchFamily="18" charset="0"/>
              </a:rPr>
              <a:t>Structure of the Lab </a:t>
            </a:r>
          </a:p>
          <a:p>
            <a:pPr>
              <a:buNone/>
            </a:pPr>
            <a:r>
              <a:rPr lang="en-US" sz="3600" dirty="0">
                <a:latin typeface="Times New Roman" pitchFamily="18" charset="0"/>
                <a:cs typeface="Times New Roman" pitchFamily="18" charset="0"/>
              </a:rPr>
              <a:t>   Experiments</a:t>
            </a:r>
          </a:p>
        </p:txBody>
      </p:sp>
      <p:pic>
        <p:nvPicPr>
          <p:cNvPr id="3074" name="Picture 2" descr="C:\Users\Administrator\AppData\Local\Microsoft\Windows\Temporary Internet Files\Content.IE5\L6ZRXYIJ\computer-repair-clip-art-3796531[1].jpg"/>
          <p:cNvPicPr>
            <a:picLocks noChangeAspect="1" noChangeArrowheads="1"/>
          </p:cNvPicPr>
          <p:nvPr/>
        </p:nvPicPr>
        <p:blipFill>
          <a:blip r:embed="rId2"/>
          <a:srcRect/>
          <a:stretch>
            <a:fillRect/>
          </a:stretch>
        </p:blipFill>
        <p:spPr bwMode="auto">
          <a:xfrm>
            <a:off x="4724400" y="3886200"/>
            <a:ext cx="3733800" cy="2477287"/>
          </a:xfrm>
          <a:prstGeom prst="rect">
            <a:avLst/>
          </a:prstGeom>
          <a:noFill/>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Questions on Structure of Lab Work</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Are these Tasks rigidly Defined?</a:t>
            </a:r>
          </a:p>
          <a:p>
            <a:r>
              <a:rPr lang="en-US" dirty="0">
                <a:latin typeface="Times New Roman" pitchFamily="18" charset="0"/>
                <a:cs typeface="Times New Roman" pitchFamily="18" charset="0"/>
              </a:rPr>
              <a:t>How much time the students take to complete the Tasks? Excluding the time to write the journal.</a:t>
            </a:r>
          </a:p>
          <a:p>
            <a:r>
              <a:rPr lang="en-US" dirty="0">
                <a:latin typeface="Times New Roman" pitchFamily="18" charset="0"/>
                <a:cs typeface="Times New Roman" pitchFamily="18" charset="0"/>
              </a:rPr>
              <a:t>15, 30, 60,120, minutes? Or Much more</a:t>
            </a:r>
          </a:p>
          <a:p>
            <a:r>
              <a:rPr lang="en-US" dirty="0">
                <a:latin typeface="Times New Roman" pitchFamily="18" charset="0"/>
                <a:cs typeface="Times New Roman" pitchFamily="18" charset="0"/>
              </a:rPr>
              <a:t>Any independent work they need to do?</a:t>
            </a:r>
          </a:p>
          <a:p>
            <a:r>
              <a:rPr lang="en-US" b="1" i="1" dirty="0">
                <a:latin typeface="Times New Roman" pitchFamily="18" charset="0"/>
                <a:cs typeface="Times New Roman" pitchFamily="18" charset="0"/>
              </a:rPr>
              <a:t>{Answers to these queries allows to Evaluate}</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762000"/>
            <a:ext cx="7772400" cy="1362075"/>
          </a:xfrm>
        </p:spPr>
        <p:txBody>
          <a:bodyPr/>
          <a:lstStyle/>
          <a:p>
            <a:r>
              <a:rPr lang="en-US" dirty="0">
                <a:latin typeface="Times New Roman" pitchFamily="18" charset="0"/>
                <a:cs typeface="Times New Roman" pitchFamily="18" charset="0"/>
              </a:rPr>
              <a:t>Typical ASSESSMENT Tool Types:</a:t>
            </a:r>
          </a:p>
        </p:txBody>
      </p:sp>
      <p:sp>
        <p:nvSpPr>
          <p:cNvPr id="5" name="Text Placeholder 4"/>
          <p:cNvSpPr>
            <a:spLocks noGrp="1"/>
          </p:cNvSpPr>
          <p:nvPr>
            <p:ph type="body" idx="1"/>
          </p:nvPr>
        </p:nvSpPr>
        <p:spPr/>
        <p:txBody>
          <a:bodyPr>
            <a:normAutofit/>
          </a:bodyPr>
          <a:lstStyle/>
          <a:p>
            <a:r>
              <a:rPr lang="en-US" sz="3200" dirty="0">
                <a:latin typeface="Times New Roman" pitchFamily="18" charset="0"/>
                <a:cs typeface="Times New Roman" pitchFamily="18" charset="0"/>
              </a:rPr>
              <a:t> </a:t>
            </a:r>
            <a:r>
              <a:rPr lang="en-US" sz="3600" b="1" dirty="0">
                <a:latin typeface="Times New Roman" pitchFamily="18" charset="0"/>
                <a:cs typeface="Times New Roman" pitchFamily="18" charset="0"/>
              </a:rPr>
              <a:t>Direct,  Indirect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381000" y="990600"/>
            <a:ext cx="8458200" cy="4792663"/>
          </a:xfrm>
          <a:prstGeom prst="rect">
            <a:avLst/>
          </a:prstGeom>
          <a:noFill/>
          <a:ln w="9525">
            <a:noFill/>
            <a:miter lim="800000"/>
            <a:headEnd/>
            <a:tailEnd/>
          </a:ln>
          <a:effectLst/>
        </p:spPr>
        <p:txBody>
          <a:bodyPr>
            <a:spAutoFit/>
          </a:bodyPr>
          <a:lstStyle/>
          <a:p>
            <a:pPr algn="ctr">
              <a:spcBef>
                <a:spcPct val="50000"/>
              </a:spcBef>
            </a:pPr>
            <a:r>
              <a:rPr lang="en-US" sz="2800" b="1" dirty="0">
                <a:solidFill>
                  <a:srgbClr val="000000"/>
                </a:solidFill>
                <a:latin typeface="Times New Roman" pitchFamily="18" charset="0"/>
                <a:cs typeface="Times New Roman" pitchFamily="18" charset="0"/>
              </a:rPr>
              <a:t>Assessment and Evaluation</a:t>
            </a:r>
          </a:p>
          <a:p>
            <a:pPr>
              <a:spcBef>
                <a:spcPct val="50000"/>
              </a:spcBef>
            </a:pPr>
            <a:r>
              <a:rPr lang="en-US" sz="2800" dirty="0">
                <a:solidFill>
                  <a:srgbClr val="000000"/>
                </a:solidFill>
                <a:latin typeface="Times New Roman" pitchFamily="18" charset="0"/>
                <a:cs typeface="Times New Roman" pitchFamily="18" charset="0"/>
              </a:rPr>
              <a:t>Qu. What is it that we are trying to assess?</a:t>
            </a:r>
          </a:p>
          <a:p>
            <a:pPr>
              <a:spcBef>
                <a:spcPct val="50000"/>
              </a:spcBef>
            </a:pPr>
            <a:r>
              <a:rPr lang="en-US" sz="2800" dirty="0">
                <a:solidFill>
                  <a:srgbClr val="000000"/>
                </a:solidFill>
                <a:latin typeface="Times New Roman" pitchFamily="18" charset="0"/>
                <a:cs typeface="Times New Roman" pitchFamily="18" charset="0"/>
              </a:rPr>
              <a:t>Ans. Have the Graduates qualified for the Profession.</a:t>
            </a:r>
          </a:p>
          <a:p>
            <a:pPr>
              <a:spcBef>
                <a:spcPct val="50000"/>
              </a:spcBef>
            </a:pPr>
            <a:r>
              <a:rPr lang="en-US" sz="2800" dirty="0">
                <a:solidFill>
                  <a:srgbClr val="000000"/>
                </a:solidFill>
                <a:latin typeface="Times New Roman" pitchFamily="18" charset="0"/>
                <a:cs typeface="Times New Roman" pitchFamily="18" charset="0"/>
              </a:rPr>
              <a:t>But, we assess the students </a:t>
            </a:r>
            <a:r>
              <a:rPr lang="en-US" sz="2800" b="1" dirty="0">
                <a:solidFill>
                  <a:srgbClr val="000000"/>
                </a:solidFill>
                <a:latin typeface="Times New Roman" pitchFamily="18" charset="0"/>
                <a:cs typeface="Times New Roman" pitchFamily="18" charset="0"/>
              </a:rPr>
              <a:t>continually</a:t>
            </a:r>
            <a:r>
              <a:rPr lang="en-US" sz="2800" dirty="0">
                <a:solidFill>
                  <a:srgbClr val="000000"/>
                </a:solidFill>
                <a:latin typeface="Times New Roman" pitchFamily="18" charset="0"/>
                <a:cs typeface="Times New Roman" pitchFamily="18" charset="0"/>
              </a:rPr>
              <a:t> as they progress through the program!</a:t>
            </a:r>
          </a:p>
          <a:p>
            <a:pPr>
              <a:spcBef>
                <a:spcPct val="50000"/>
              </a:spcBef>
            </a:pPr>
            <a:r>
              <a:rPr lang="en-US" sz="2800" dirty="0">
                <a:solidFill>
                  <a:srgbClr val="000000"/>
                </a:solidFill>
                <a:latin typeface="Times New Roman" pitchFamily="18" charset="0"/>
                <a:cs typeface="Times New Roman" pitchFamily="18" charset="0"/>
              </a:rPr>
              <a:t>So, most of the tools used here can be the ones that we use regularly, like: In-Semester exam, End-Semester exam, Tutorials, Quizzes, Assignments, and </a:t>
            </a:r>
            <a:r>
              <a:rPr lang="en-US" sz="2800" u="sng" dirty="0">
                <a:solidFill>
                  <a:srgbClr val="000000"/>
                </a:solidFill>
                <a:latin typeface="Times New Roman" pitchFamily="18" charset="0"/>
                <a:cs typeface="Times New Roman" pitchFamily="18" charset="0"/>
              </a:rPr>
              <a:t>(may be) some more.</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381000" y="1066800"/>
            <a:ext cx="8534400" cy="5386090"/>
          </a:xfrm>
          <a:prstGeom prst="rect">
            <a:avLst/>
          </a:prstGeom>
          <a:noFill/>
          <a:ln w="9525">
            <a:noFill/>
            <a:miter lim="800000"/>
            <a:headEnd/>
            <a:tailEnd/>
          </a:ln>
          <a:effectLst/>
        </p:spPr>
        <p:txBody>
          <a:bodyPr>
            <a:spAutoFit/>
          </a:bodyPr>
          <a:lstStyle/>
          <a:p>
            <a:pPr>
              <a:spcBef>
                <a:spcPct val="50000"/>
              </a:spcBef>
            </a:pPr>
            <a:r>
              <a:rPr lang="en-US" sz="2800" dirty="0">
                <a:solidFill>
                  <a:srgbClr val="000000"/>
                </a:solidFill>
                <a:latin typeface="Times New Roman" pitchFamily="18" charset="0"/>
                <a:cs typeface="Times New Roman" pitchFamily="18" charset="0"/>
              </a:rPr>
              <a:t>Qu. </a:t>
            </a:r>
            <a:r>
              <a:rPr lang="en-US" sz="2800" b="1" dirty="0">
                <a:solidFill>
                  <a:srgbClr val="000000"/>
                </a:solidFill>
                <a:latin typeface="Times New Roman" pitchFamily="18" charset="0"/>
                <a:cs typeface="Times New Roman" pitchFamily="18" charset="0"/>
              </a:rPr>
              <a:t>Then, what has changed?</a:t>
            </a:r>
          </a:p>
          <a:p>
            <a:pPr>
              <a:spcBef>
                <a:spcPct val="50000"/>
              </a:spcBef>
            </a:pPr>
            <a:r>
              <a:rPr lang="en-US" sz="2800" dirty="0">
                <a:solidFill>
                  <a:srgbClr val="000000"/>
                </a:solidFill>
                <a:latin typeface="Times New Roman" pitchFamily="18" charset="0"/>
                <a:cs typeface="Times New Roman" pitchFamily="18" charset="0"/>
              </a:rPr>
              <a:t>Ans. What has changed is: Now, we have to make assessments against the POs that we have declared as creating the required profile of the Graduate. Thus Assessment and Evaluation have to address this new requirement (and that is the </a:t>
            </a:r>
            <a:r>
              <a:rPr lang="en-US" sz="2800" b="1" dirty="0">
                <a:solidFill>
                  <a:srgbClr val="000000"/>
                </a:solidFill>
                <a:latin typeface="Times New Roman" pitchFamily="18" charset="0"/>
                <a:cs typeface="Times New Roman" pitchFamily="18" charset="0"/>
              </a:rPr>
              <a:t>Catch).</a:t>
            </a:r>
            <a:endParaRPr lang="en-US" sz="2800" dirty="0">
              <a:solidFill>
                <a:srgbClr val="000000"/>
              </a:solidFill>
              <a:latin typeface="Times New Roman" pitchFamily="18" charset="0"/>
              <a:cs typeface="Times New Roman" pitchFamily="18" charset="0"/>
            </a:endParaRPr>
          </a:p>
          <a:p>
            <a:pPr>
              <a:spcBef>
                <a:spcPct val="50000"/>
              </a:spcBef>
            </a:pPr>
            <a:r>
              <a:rPr lang="en-US" sz="3600" b="1" i="1" dirty="0">
                <a:solidFill>
                  <a:srgbClr val="000000"/>
                </a:solidFill>
                <a:latin typeface="Times New Roman" pitchFamily="18" charset="0"/>
                <a:cs typeface="Times New Roman" pitchFamily="18" charset="0"/>
              </a:rPr>
              <a:t>These new needs influence the constructs of assessment and evaluation tools so that claims of COs and POs can be substantiated</a:t>
            </a:r>
            <a:r>
              <a:rPr lang="en-US" sz="3600" b="1" dirty="0">
                <a:solidFill>
                  <a:srgbClr val="000000"/>
                </a:solidFill>
                <a:latin typeface="Times New Roman" pitchFamily="18" charset="0"/>
                <a:cs typeface="Times New Roman" pitchFamily="18" charset="0"/>
              </a:rPr>
              <a:t>.  </a:t>
            </a:r>
            <a:r>
              <a:rPr lang="en-US" sz="3600" b="1" i="1" dirty="0">
                <a:solidFill>
                  <a:srgbClr val="000000"/>
                </a:solidFill>
                <a:latin typeface="Times New Roman" pitchFamily="18" charset="0"/>
                <a:cs typeface="Times New Roman" pitchFamily="18" charset="0"/>
              </a:rPr>
              <a:t>{Critical for Tier-1}</a:t>
            </a:r>
            <a:endParaRPr lang="en-US" sz="3600" b="1" dirty="0">
              <a:solidFill>
                <a:srgbClr val="000000"/>
              </a:solidFill>
              <a:latin typeface="Times New Roman" pitchFamily="18" charset="0"/>
              <a:cs typeface="Times New Roman"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p:txBody>
          <a:bodyPr/>
          <a:lstStyle/>
          <a:p>
            <a:r>
              <a:rPr lang="en-US"/>
              <a:t>Typical Assessment Tools</a:t>
            </a:r>
          </a:p>
        </p:txBody>
      </p:sp>
      <p:sp>
        <p:nvSpPr>
          <p:cNvPr id="98307" name="Rectangle 3"/>
          <p:cNvSpPr>
            <a:spLocks noGrp="1" noChangeArrowheads="1"/>
          </p:cNvSpPr>
          <p:nvPr>
            <p:ph type="body" idx="4294967295"/>
          </p:nvPr>
        </p:nvSpPr>
        <p:spPr/>
        <p:txBody>
          <a:bodyPr/>
          <a:lstStyle/>
          <a:p>
            <a:r>
              <a:rPr lang="en-US"/>
              <a:t>Mid-Semester and End Semester Examinations</a:t>
            </a:r>
            <a:r>
              <a:rPr lang="en-US" b="1"/>
              <a:t>**</a:t>
            </a:r>
          </a:p>
          <a:p>
            <a:r>
              <a:rPr lang="en-US"/>
              <a:t>Tutorials*</a:t>
            </a:r>
          </a:p>
          <a:p>
            <a:r>
              <a:rPr lang="en-US"/>
              <a:t>Home Assignments*</a:t>
            </a:r>
          </a:p>
          <a:p>
            <a:r>
              <a:rPr lang="en-US"/>
              <a:t>Project work- Viva-Voce, Seminars etc.</a:t>
            </a:r>
          </a:p>
          <a:p>
            <a:r>
              <a:rPr lang="en-US"/>
              <a:t>Employer/Alumni Feedback</a:t>
            </a:r>
          </a:p>
          <a:p>
            <a:r>
              <a:rPr lang="en-US"/>
              <a:t>More</a:t>
            </a:r>
          </a:p>
          <a:p>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idx="4294967295"/>
          </p:nvPr>
        </p:nvSpPr>
        <p:spPr/>
        <p:txBody>
          <a:bodyPr/>
          <a:lstStyle/>
          <a:p>
            <a:r>
              <a:rPr lang="en-US" sz="3600" b="1">
                <a:latin typeface="Times New Roman" pitchFamily="18" charset="0"/>
              </a:rPr>
              <a:t>Attainment of Programme Outcomes</a:t>
            </a:r>
          </a:p>
        </p:txBody>
      </p:sp>
      <p:sp>
        <p:nvSpPr>
          <p:cNvPr id="62467" name="Text Box 5"/>
          <p:cNvSpPr txBox="1">
            <a:spLocks noChangeArrowheads="1"/>
          </p:cNvSpPr>
          <p:nvPr/>
        </p:nvSpPr>
        <p:spPr bwMode="auto">
          <a:xfrm>
            <a:off x="152400" y="1447800"/>
            <a:ext cx="8763000" cy="5693866"/>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sz="2800" b="1" dirty="0">
                <a:latin typeface="Times New Roman" pitchFamily="18" charset="0"/>
              </a:rPr>
              <a:t>Illustrate</a:t>
            </a:r>
            <a:r>
              <a:rPr lang="en-US" sz="2800" dirty="0">
                <a:latin typeface="Times New Roman" pitchFamily="18" charset="0"/>
              </a:rPr>
              <a:t> how course outcomes contribute to the POs</a:t>
            </a:r>
          </a:p>
          <a:p>
            <a:pPr marL="342900" indent="-342900">
              <a:spcBef>
                <a:spcPct val="50000"/>
              </a:spcBef>
              <a:buFontTx/>
              <a:buAutoNum type="arabicPeriod"/>
            </a:pPr>
            <a:r>
              <a:rPr lang="en-US" sz="2800" dirty="0">
                <a:latin typeface="Times New Roman" pitchFamily="18" charset="0"/>
              </a:rPr>
              <a:t>Explain how modes of delivery of courses help in attainment</a:t>
            </a:r>
          </a:p>
          <a:p>
            <a:pPr marL="342900" indent="-342900">
              <a:spcBef>
                <a:spcPct val="50000"/>
              </a:spcBef>
              <a:buFontTx/>
              <a:buAutoNum type="arabicPeriod"/>
            </a:pPr>
            <a:r>
              <a:rPr lang="en-US" sz="2800" dirty="0">
                <a:latin typeface="Times New Roman" pitchFamily="18" charset="0"/>
              </a:rPr>
              <a:t>How </a:t>
            </a:r>
            <a:r>
              <a:rPr lang="en-US" sz="2800" b="1" dirty="0">
                <a:latin typeface="Times New Roman" pitchFamily="18" charset="0"/>
              </a:rPr>
              <a:t>assessment tools,</a:t>
            </a:r>
            <a:r>
              <a:rPr lang="en-US" sz="2800" dirty="0">
                <a:latin typeface="Times New Roman" pitchFamily="18" charset="0"/>
              </a:rPr>
              <a:t> used to assess the impact of delivery of course/course content contribute towards the attainment of course outcomes/program outcomes</a:t>
            </a:r>
          </a:p>
          <a:p>
            <a:pPr marL="342900" indent="-342900">
              <a:spcBef>
                <a:spcPct val="50000"/>
              </a:spcBef>
            </a:pPr>
            <a:r>
              <a:rPr lang="en-US" sz="2800" dirty="0">
                <a:latin typeface="Times New Roman" pitchFamily="18" charset="0"/>
              </a:rPr>
              <a:t>4. Extent to which the </a:t>
            </a:r>
            <a:r>
              <a:rPr lang="en-US" sz="2800" b="1" dirty="0">
                <a:latin typeface="Times New Roman" pitchFamily="18" charset="0"/>
              </a:rPr>
              <a:t>laboratory and project </a:t>
            </a:r>
            <a:r>
              <a:rPr lang="en-US" sz="2800" dirty="0">
                <a:latin typeface="Times New Roman" pitchFamily="18" charset="0"/>
              </a:rPr>
              <a:t>course work are contributing towards attainment of the POs</a:t>
            </a:r>
          </a:p>
          <a:p>
            <a:pPr marL="342900" indent="-342900" algn="ctr">
              <a:spcBef>
                <a:spcPct val="50000"/>
              </a:spcBef>
            </a:pPr>
            <a:r>
              <a:rPr lang="en-US" sz="2800" b="1" i="1" dirty="0">
                <a:latin typeface="Times New Roman" pitchFamily="18" charset="0"/>
              </a:rPr>
              <a:t>{ This is for the SAR</a:t>
            </a:r>
            <a:r>
              <a:rPr lang="en-US" sz="2800" i="1" dirty="0">
                <a:latin typeface="Times New Roman" pitchFamily="18" charset="0"/>
              </a:rPr>
              <a:t>. </a:t>
            </a:r>
            <a:r>
              <a:rPr lang="en-US" sz="2800" b="1" i="1" dirty="0">
                <a:latin typeface="Times New Roman" pitchFamily="18" charset="0"/>
              </a:rPr>
              <a:t>All the Evidence- that you put on the Table }</a:t>
            </a:r>
          </a:p>
          <a:p>
            <a:pPr marL="342900" indent="-342900"/>
            <a:endParaRPr lang="en-US" sz="2800" dirty="0">
              <a:latin typeface="Times New Roman" pitchFamily="18"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idx="4294967295"/>
          </p:nvPr>
        </p:nvSpPr>
        <p:spPr/>
        <p:txBody>
          <a:bodyPr/>
          <a:lstStyle/>
          <a:p>
            <a:r>
              <a:rPr lang="en-US" sz="3600" b="1">
                <a:latin typeface="Times New Roman" pitchFamily="18" charset="0"/>
              </a:rPr>
              <a:t>Attainment of Programme Outcomes</a:t>
            </a:r>
          </a:p>
        </p:txBody>
      </p:sp>
      <p:sp>
        <p:nvSpPr>
          <p:cNvPr id="62467" name="Text Box 5"/>
          <p:cNvSpPr txBox="1">
            <a:spLocks noChangeArrowheads="1"/>
          </p:cNvSpPr>
          <p:nvPr/>
        </p:nvSpPr>
        <p:spPr bwMode="auto">
          <a:xfrm>
            <a:off x="152400" y="1447800"/>
            <a:ext cx="8763000" cy="5693866"/>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sz="2800" b="1" dirty="0">
                <a:latin typeface="Times New Roman" pitchFamily="18" charset="0"/>
              </a:rPr>
              <a:t>Illustrate</a:t>
            </a:r>
            <a:r>
              <a:rPr lang="en-US" sz="2800" dirty="0">
                <a:latin typeface="Times New Roman" pitchFamily="18" charset="0"/>
              </a:rPr>
              <a:t> how course outcomes contribute to the POs</a:t>
            </a:r>
          </a:p>
          <a:p>
            <a:pPr marL="342900" indent="-342900">
              <a:spcBef>
                <a:spcPct val="50000"/>
              </a:spcBef>
              <a:buFontTx/>
              <a:buAutoNum type="arabicPeriod"/>
            </a:pPr>
            <a:r>
              <a:rPr lang="en-US" sz="2800" dirty="0">
                <a:latin typeface="Times New Roman" pitchFamily="18" charset="0"/>
              </a:rPr>
              <a:t>Explain how modes of delivery of courses help in attainment</a:t>
            </a:r>
          </a:p>
          <a:p>
            <a:pPr marL="342900" indent="-342900">
              <a:spcBef>
                <a:spcPct val="50000"/>
              </a:spcBef>
              <a:buFontTx/>
              <a:buAutoNum type="arabicPeriod"/>
            </a:pPr>
            <a:r>
              <a:rPr lang="en-US" sz="2800" dirty="0">
                <a:latin typeface="Times New Roman" pitchFamily="18" charset="0"/>
              </a:rPr>
              <a:t>How </a:t>
            </a:r>
            <a:r>
              <a:rPr lang="en-US" sz="2800" b="1" dirty="0">
                <a:latin typeface="Times New Roman" pitchFamily="18" charset="0"/>
              </a:rPr>
              <a:t>assessment tools,</a:t>
            </a:r>
            <a:r>
              <a:rPr lang="en-US" sz="2800" dirty="0">
                <a:latin typeface="Times New Roman" pitchFamily="18" charset="0"/>
              </a:rPr>
              <a:t> used to assess the impact of delivery of course/course content contribute towards the attainment of course outcomes/program outcomes</a:t>
            </a:r>
          </a:p>
          <a:p>
            <a:pPr marL="342900" indent="-342900">
              <a:spcBef>
                <a:spcPct val="50000"/>
              </a:spcBef>
            </a:pPr>
            <a:r>
              <a:rPr lang="en-US" sz="2800" dirty="0">
                <a:latin typeface="Times New Roman" pitchFamily="18" charset="0"/>
              </a:rPr>
              <a:t>4. Extent to which the </a:t>
            </a:r>
            <a:r>
              <a:rPr lang="en-US" sz="2800" b="1" dirty="0">
                <a:latin typeface="Times New Roman" pitchFamily="18" charset="0"/>
              </a:rPr>
              <a:t>laboratory and project </a:t>
            </a:r>
            <a:r>
              <a:rPr lang="en-US" sz="2800" dirty="0">
                <a:latin typeface="Times New Roman" pitchFamily="18" charset="0"/>
              </a:rPr>
              <a:t>course work are contributing towards attainment of the POs</a:t>
            </a:r>
          </a:p>
          <a:p>
            <a:pPr marL="342900" indent="-342900" algn="ctr">
              <a:spcBef>
                <a:spcPct val="50000"/>
              </a:spcBef>
            </a:pPr>
            <a:r>
              <a:rPr lang="en-US" sz="2800" b="1" i="1" dirty="0">
                <a:latin typeface="Times New Roman" pitchFamily="18" charset="0"/>
              </a:rPr>
              <a:t>{ This is for the SAR</a:t>
            </a:r>
            <a:r>
              <a:rPr lang="en-US" sz="2800" i="1" dirty="0">
                <a:latin typeface="Times New Roman" pitchFamily="18" charset="0"/>
              </a:rPr>
              <a:t>. </a:t>
            </a:r>
            <a:r>
              <a:rPr lang="en-US" sz="2800" b="1" i="1" dirty="0">
                <a:latin typeface="Times New Roman" pitchFamily="18" charset="0"/>
              </a:rPr>
              <a:t>All the Evidence- that you put on the Table }</a:t>
            </a:r>
          </a:p>
          <a:p>
            <a:pPr marL="342900" indent="-342900"/>
            <a:endParaRPr lang="en-US" sz="2800" dirty="0">
              <a:latin typeface="Times New Roman" pitchFamily="18"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idx="4294967295"/>
          </p:nvPr>
        </p:nvSpPr>
        <p:spPr/>
        <p:txBody>
          <a:bodyPr>
            <a:normAutofit fontScale="90000"/>
          </a:bodyPr>
          <a:lstStyle/>
          <a:p>
            <a:r>
              <a:rPr lang="en-US" sz="3600" b="1" dirty="0">
                <a:latin typeface="Times New Roman" pitchFamily="18" charset="0"/>
              </a:rPr>
              <a:t>Attainment of Programme Outcomes</a:t>
            </a:r>
            <a:br>
              <a:rPr lang="en-US" sz="3600" b="1" dirty="0">
                <a:latin typeface="Times New Roman" pitchFamily="18" charset="0"/>
              </a:rPr>
            </a:br>
            <a:r>
              <a:rPr lang="en-US" sz="3600" b="1" dirty="0">
                <a:latin typeface="Times New Roman" pitchFamily="18" charset="0"/>
              </a:rPr>
              <a:t>Programs are Expected to help you in this!</a:t>
            </a:r>
          </a:p>
        </p:txBody>
      </p:sp>
      <p:sp>
        <p:nvSpPr>
          <p:cNvPr id="62467" name="Text Box 5"/>
          <p:cNvSpPr txBox="1">
            <a:spLocks noChangeArrowheads="1"/>
          </p:cNvSpPr>
          <p:nvPr/>
        </p:nvSpPr>
        <p:spPr bwMode="auto">
          <a:xfrm>
            <a:off x="152400" y="1447800"/>
            <a:ext cx="8763000" cy="5693866"/>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sz="2800" b="1" dirty="0">
                <a:latin typeface="Times New Roman" pitchFamily="18" charset="0"/>
              </a:rPr>
              <a:t>Illustrate</a:t>
            </a:r>
            <a:r>
              <a:rPr lang="en-US" sz="2800" dirty="0">
                <a:latin typeface="Times New Roman" pitchFamily="18" charset="0"/>
              </a:rPr>
              <a:t> how course outcomes contribute to the POs</a:t>
            </a:r>
          </a:p>
          <a:p>
            <a:pPr marL="342900" indent="-342900">
              <a:spcBef>
                <a:spcPct val="50000"/>
              </a:spcBef>
              <a:buFontTx/>
              <a:buAutoNum type="arabicPeriod"/>
            </a:pPr>
            <a:r>
              <a:rPr lang="en-US" sz="2800" dirty="0">
                <a:latin typeface="Times New Roman" pitchFamily="18" charset="0"/>
              </a:rPr>
              <a:t>Explain how modes of delivery of courses help in attainment</a:t>
            </a:r>
          </a:p>
          <a:p>
            <a:pPr marL="342900" indent="-342900">
              <a:spcBef>
                <a:spcPct val="50000"/>
              </a:spcBef>
              <a:buFontTx/>
              <a:buAutoNum type="arabicPeriod"/>
            </a:pPr>
            <a:r>
              <a:rPr lang="en-US" sz="2800" dirty="0">
                <a:latin typeface="Times New Roman" pitchFamily="18" charset="0"/>
              </a:rPr>
              <a:t>How </a:t>
            </a:r>
            <a:r>
              <a:rPr lang="en-US" sz="2800" b="1" dirty="0">
                <a:latin typeface="Times New Roman" pitchFamily="18" charset="0"/>
              </a:rPr>
              <a:t>assessment tools,</a:t>
            </a:r>
            <a:r>
              <a:rPr lang="en-US" sz="2800" dirty="0">
                <a:latin typeface="Times New Roman" pitchFamily="18" charset="0"/>
              </a:rPr>
              <a:t> used to assess the impact of delivery of course/course content contribute towards the attainment of course outcomes/program outcomes</a:t>
            </a:r>
          </a:p>
          <a:p>
            <a:pPr marL="342900" indent="-342900">
              <a:spcBef>
                <a:spcPct val="50000"/>
              </a:spcBef>
            </a:pPr>
            <a:r>
              <a:rPr lang="en-US" sz="2800" dirty="0">
                <a:latin typeface="Times New Roman" pitchFamily="18" charset="0"/>
              </a:rPr>
              <a:t>4. Extent to which the </a:t>
            </a:r>
            <a:r>
              <a:rPr lang="en-US" sz="2800" b="1" dirty="0">
                <a:latin typeface="Times New Roman" pitchFamily="18" charset="0"/>
              </a:rPr>
              <a:t>laboratory and project </a:t>
            </a:r>
            <a:r>
              <a:rPr lang="en-US" sz="2800" dirty="0">
                <a:latin typeface="Times New Roman" pitchFamily="18" charset="0"/>
              </a:rPr>
              <a:t>course work are contributing towards attainment of the POs</a:t>
            </a:r>
          </a:p>
          <a:p>
            <a:pPr marL="342900" indent="-342900" algn="ctr">
              <a:spcBef>
                <a:spcPct val="50000"/>
              </a:spcBef>
            </a:pPr>
            <a:r>
              <a:rPr lang="en-US" sz="2800" b="1" i="1" dirty="0">
                <a:latin typeface="Times New Roman" pitchFamily="18" charset="0"/>
              </a:rPr>
              <a:t>{ This is for the SAR</a:t>
            </a:r>
            <a:r>
              <a:rPr lang="en-US" sz="2800" i="1" dirty="0">
                <a:latin typeface="Times New Roman" pitchFamily="18" charset="0"/>
              </a:rPr>
              <a:t>. </a:t>
            </a:r>
            <a:r>
              <a:rPr lang="en-US" sz="2800" b="1" i="1" dirty="0">
                <a:latin typeface="Times New Roman" pitchFamily="18" charset="0"/>
              </a:rPr>
              <a:t>All the Evidence- that you put on the Table }</a:t>
            </a:r>
          </a:p>
          <a:p>
            <a:pPr marL="342900" indent="-342900"/>
            <a:endParaRPr lang="en-US" sz="2800" dirty="0">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90600"/>
            <a:ext cx="8686800" cy="5016758"/>
          </a:xfrm>
          <a:prstGeom prst="rect">
            <a:avLst/>
          </a:prstGeom>
          <a:noFill/>
        </p:spPr>
        <p:txBody>
          <a:bodyPr wrap="square" rtlCol="0">
            <a:spAutoFit/>
          </a:bodyPr>
          <a:lstStyle/>
          <a:p>
            <a:pPr marL="514350" indent="-514350"/>
            <a:r>
              <a:rPr lang="en-US" sz="2800" dirty="0">
                <a:latin typeface="Times New Roman" pitchFamily="18" charset="0"/>
                <a:cs typeface="Times New Roman" pitchFamily="18" charset="0"/>
              </a:rPr>
              <a:t>Outcome-Based Education means clearly focusing and organizing every-thing in an educational system around what is essential for all students to he able to do** successfully at the end of their learning experiences.</a:t>
            </a:r>
          </a:p>
          <a:p>
            <a:pPr marL="514350" indent="-514350"/>
            <a:r>
              <a:rPr lang="en-US" sz="2800" i="1" dirty="0">
                <a:latin typeface="Times New Roman" pitchFamily="18" charset="0"/>
                <a:cs typeface="Times New Roman" pitchFamily="18" charset="0"/>
              </a:rPr>
              <a:t>   </a:t>
            </a:r>
          </a:p>
          <a:p>
            <a:pPr marL="514350" indent="-514350"/>
            <a:r>
              <a:rPr lang="en-US" sz="2800" i="1" dirty="0">
                <a:latin typeface="Times New Roman" pitchFamily="18" charset="0"/>
                <a:cs typeface="Times New Roman" pitchFamily="18" charset="0"/>
              </a:rPr>
              <a:t> </a:t>
            </a:r>
            <a:r>
              <a:rPr lang="en-US" sz="3600" i="1" dirty="0">
                <a:latin typeface="Times New Roman" pitchFamily="18" charset="0"/>
                <a:cs typeface="Times New Roman" pitchFamily="18" charset="0"/>
              </a:rPr>
              <a:t>This means starting with a clear picture of what is important for students to he able to do</a:t>
            </a:r>
            <a:r>
              <a:rPr lang="en-US" sz="3600" dirty="0">
                <a:latin typeface="Times New Roman" pitchFamily="18" charset="0"/>
                <a:cs typeface="Times New Roman" pitchFamily="18" charset="0"/>
              </a:rPr>
              <a:t>, then </a:t>
            </a:r>
            <a:r>
              <a:rPr lang="en-US" sz="3600" u="sng" dirty="0">
                <a:latin typeface="Times New Roman" pitchFamily="18" charset="0"/>
                <a:cs typeface="Times New Roman" pitchFamily="18" charset="0"/>
              </a:rPr>
              <a:t>organizing curriculum, instruction, and assessment </a:t>
            </a:r>
            <a:r>
              <a:rPr lang="en-US" sz="3600" dirty="0">
                <a:latin typeface="Times New Roman" pitchFamily="18" charset="0"/>
                <a:cs typeface="Times New Roman" pitchFamily="18" charset="0"/>
              </a:rPr>
              <a:t>to make sure this learning ultimately happens.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2057400"/>
            <a:ext cx="5257800" cy="1938992"/>
          </a:xfrm>
          <a:prstGeom prst="rect">
            <a:avLst/>
          </a:prstGeom>
        </p:spPr>
        <p:txBody>
          <a:bodyPr wrap="square">
            <a:spAutoFit/>
          </a:bodyPr>
          <a:lstStyle/>
          <a:p>
            <a:pPr algn="ctr"/>
            <a:r>
              <a:rPr lang="en-US" sz="4000" b="1" dirty="0">
                <a:solidFill>
                  <a:prstClr val="black"/>
                </a:solidFill>
                <a:latin typeface="Algerian" pitchFamily="82" charset="0"/>
                <a:ea typeface="+mj-ea"/>
                <a:cs typeface="+mj-cs"/>
              </a:rPr>
              <a:t>Thanks</a:t>
            </a:r>
            <a:br>
              <a:rPr lang="en-US" sz="4000" b="1" dirty="0">
                <a:solidFill>
                  <a:prstClr val="black"/>
                </a:solidFill>
                <a:latin typeface="Algerian" pitchFamily="82" charset="0"/>
                <a:ea typeface="+mj-ea"/>
                <a:cs typeface="+mj-cs"/>
              </a:rPr>
            </a:br>
            <a:r>
              <a:rPr lang="en-US" sz="4000" b="1" dirty="0">
                <a:solidFill>
                  <a:prstClr val="black"/>
                </a:solidFill>
                <a:latin typeface="Algerian" pitchFamily="82" charset="0"/>
                <a:ea typeface="+mj-ea"/>
                <a:cs typeface="+mj-cs"/>
              </a:rPr>
              <a:t>Let Us Have a Break</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531520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p:cNvSpPr>
            <a:spLocks noGrp="1" noChangeArrowheads="1"/>
          </p:cNvSpPr>
          <p:nvPr>
            <p:ph type="title" idx="4294967295"/>
          </p:nvPr>
        </p:nvSpPr>
        <p:spPr>
          <a:xfrm>
            <a:off x="381000" y="381000"/>
            <a:ext cx="8229600" cy="1143000"/>
          </a:xfrm>
        </p:spPr>
        <p:txBody>
          <a:bodyPr>
            <a:normAutofit fontScale="90000"/>
          </a:bodyPr>
          <a:lstStyle/>
          <a:p>
            <a:r>
              <a:rPr lang="en-US" sz="4000" dirty="0">
                <a:latin typeface="Times New Roman" pitchFamily="18" charset="0"/>
              </a:rPr>
              <a:t>Evaluation of the attainment of the Program Outcomes</a:t>
            </a:r>
          </a:p>
        </p:txBody>
      </p:sp>
      <p:sp>
        <p:nvSpPr>
          <p:cNvPr id="63491" name="Text Box 5"/>
          <p:cNvSpPr txBox="1">
            <a:spLocks noChangeArrowheads="1"/>
          </p:cNvSpPr>
          <p:nvPr/>
        </p:nvSpPr>
        <p:spPr bwMode="auto">
          <a:xfrm>
            <a:off x="228600" y="2667000"/>
            <a:ext cx="8686800" cy="2985433"/>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sz="2800" dirty="0">
                <a:latin typeface="Times New Roman" pitchFamily="18" charset="0"/>
              </a:rPr>
              <a:t>Results of evaluation of each PO. (to be recorded)</a:t>
            </a:r>
          </a:p>
          <a:p>
            <a:pPr marL="342900" indent="-342900">
              <a:spcBef>
                <a:spcPct val="50000"/>
              </a:spcBef>
            </a:pPr>
            <a:r>
              <a:rPr lang="en-US" sz="2800" dirty="0">
                <a:latin typeface="Times New Roman" pitchFamily="18" charset="0"/>
              </a:rPr>
              <a:t>    </a:t>
            </a:r>
            <a:r>
              <a:rPr lang="en-US" sz="3200" b="1" i="1" dirty="0">
                <a:latin typeface="Times New Roman" pitchFamily="18" charset="0"/>
              </a:rPr>
              <a:t>What are the levels of attainment?</a:t>
            </a:r>
          </a:p>
          <a:p>
            <a:pPr marL="342900" indent="-342900">
              <a:spcBef>
                <a:spcPct val="50000"/>
              </a:spcBef>
              <a:buFontTx/>
              <a:buAutoNum type="arabicPeriod"/>
            </a:pPr>
            <a:r>
              <a:rPr lang="en-US" sz="2800" dirty="0">
                <a:latin typeface="Times New Roman" pitchFamily="18" charset="0"/>
              </a:rPr>
              <a:t>How the results of evaluation were used for curricular improvements</a:t>
            </a:r>
            <a:r>
              <a:rPr lang="en-US" sz="2800" dirty="0">
                <a:latin typeface="Cambria" pitchFamily="18" charset="0"/>
              </a:rPr>
              <a:t>?</a:t>
            </a:r>
            <a:r>
              <a:rPr lang="en-US" sz="2800" dirty="0">
                <a:latin typeface="Times New Roman" pitchFamily="18" charset="0"/>
              </a:rPr>
              <a:t> </a:t>
            </a:r>
          </a:p>
          <a:p>
            <a:pPr marL="342900" indent="-342900">
              <a:spcBef>
                <a:spcPct val="50000"/>
              </a:spcBef>
            </a:pPr>
            <a:r>
              <a:rPr lang="en-US" sz="2800" b="1" i="1" dirty="0">
                <a:latin typeface="Times New Roman" pitchFamily="18" charset="0"/>
              </a:rPr>
              <a:t>   (Continuous Improvement -- Criterion-7)</a:t>
            </a:r>
            <a:r>
              <a:rPr lang="en-US" sz="2800" b="1" dirty="0">
                <a:latin typeface="Cambria" pitchFamily="18" charset="0"/>
              </a:rPr>
              <a:t> </a:t>
            </a:r>
          </a:p>
        </p:txBody>
      </p:sp>
      <p:sp>
        <p:nvSpPr>
          <p:cNvPr id="5" name="TextBox 4"/>
          <p:cNvSpPr txBox="1"/>
          <p:nvPr/>
        </p:nvSpPr>
        <p:spPr>
          <a:xfrm>
            <a:off x="533400" y="1676400"/>
            <a:ext cx="7772400" cy="584775"/>
          </a:xfrm>
          <a:prstGeom prst="rect">
            <a:avLst/>
          </a:prstGeom>
          <a:noFill/>
        </p:spPr>
        <p:txBody>
          <a:bodyPr wrap="square" rtlCol="0">
            <a:spAutoFit/>
          </a:bodyPr>
          <a:lstStyle/>
          <a:p>
            <a:pPr algn="ctr"/>
            <a:r>
              <a:rPr lang="en-US" sz="3200" b="1" dirty="0"/>
              <a:t>While writing the SAR</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763000" cy="8156079"/>
          </a:xfrm>
          <a:prstGeom prst="rect">
            <a:avLst/>
          </a:prstGeom>
          <a:noFill/>
        </p:spPr>
        <p:txBody>
          <a:bodyPr wrap="square" rtlCol="0">
            <a:spAutoFit/>
          </a:bodyPr>
          <a:lstStyle/>
          <a:p>
            <a:pPr algn="ctr"/>
            <a:r>
              <a:rPr lang="en-US" sz="3600" b="1" dirty="0">
                <a:latin typeface="Times New Roman" pitchFamily="18" charset="0"/>
                <a:cs typeface="Times New Roman" pitchFamily="18" charset="0"/>
              </a:rPr>
              <a:t>SAR and the POs</a:t>
            </a:r>
          </a:p>
          <a:p>
            <a:endParaRPr lang="en-US" b="1" dirty="0"/>
          </a:p>
          <a:p>
            <a:r>
              <a:rPr lang="en-US" sz="2800" b="1" dirty="0">
                <a:latin typeface="Times New Roman" pitchFamily="18" charset="0"/>
                <a:cs typeface="Times New Roman" pitchFamily="18" charset="0"/>
              </a:rPr>
              <a:t>2.2.2. Quality of end semester examination, internal semester question papers, assignments and evaluation (15) </a:t>
            </a:r>
          </a:p>
          <a:p>
            <a:r>
              <a:rPr lang="en-US" sz="2800" b="1" dirty="0">
                <a:latin typeface="Times New Roman" pitchFamily="18" charset="0"/>
                <a:cs typeface="Times New Roman" pitchFamily="18" charset="0"/>
              </a:rPr>
              <a:t>2.2.3. Quality of student projects (20</a:t>
            </a:r>
            <a:r>
              <a:rPr lang="en-US" sz="2800" b="1" i="1" dirty="0">
                <a:latin typeface="Times New Roman" pitchFamily="18" charset="0"/>
                <a:cs typeface="Times New Roman" pitchFamily="18" charset="0"/>
              </a:rPr>
              <a:t>) </a:t>
            </a:r>
          </a:p>
          <a:p>
            <a:r>
              <a:rPr lang="en-US" sz="2800" b="1" dirty="0">
                <a:latin typeface="Times New Roman" pitchFamily="18" charset="0"/>
                <a:cs typeface="Times New Roman" pitchFamily="18" charset="0"/>
              </a:rPr>
              <a:t>3.1. Establish the correlation between the courses and the Program Outcomes (POs) &amp; Program Specific Outcomes (25) </a:t>
            </a:r>
          </a:p>
          <a:p>
            <a:r>
              <a:rPr lang="en-US" sz="2800" b="1" dirty="0">
                <a:latin typeface="Times New Roman" pitchFamily="18" charset="0"/>
                <a:cs typeface="Times New Roman" pitchFamily="18" charset="0"/>
              </a:rPr>
              <a:t>3.2.2. Record the attainment of Course Outcomes of all courses with respect to set attainment levels (65) </a:t>
            </a:r>
          </a:p>
          <a:p>
            <a:r>
              <a:rPr lang="en-US" sz="2800" b="1" dirty="0">
                <a:latin typeface="Times New Roman" pitchFamily="18" charset="0"/>
                <a:cs typeface="Times New Roman" pitchFamily="18" charset="0"/>
              </a:rPr>
              <a:t>3.3. Attainment of Program Outcomes and Program Specific Outcomes (75)</a:t>
            </a:r>
            <a:endParaRPr lang="en-US" sz="2800" dirty="0">
              <a:latin typeface="Times New Roman" pitchFamily="18" charset="0"/>
              <a:cs typeface="Times New Roman" pitchFamily="18" charset="0"/>
            </a:endParaRPr>
          </a:p>
          <a:p>
            <a:endParaRPr lang="en-US" b="1" dirty="0"/>
          </a:p>
          <a:p>
            <a:endParaRPr lang="en-US" b="1" dirty="0"/>
          </a:p>
          <a:p>
            <a:endParaRPr lang="en-US" dirty="0"/>
          </a:p>
          <a:p>
            <a:endParaRPr lang="en-US" b="1" dirty="0"/>
          </a:p>
          <a:p>
            <a:endParaRPr lang="en-US" b="1" dirty="0"/>
          </a:p>
          <a:p>
            <a:endParaRPr lang="en-US" dirty="0"/>
          </a:p>
          <a:p>
            <a:endParaRPr lang="en-US" b="1" i="1" dirty="0"/>
          </a:p>
          <a:p>
            <a:endParaRPr lang="en-US" b="1" dirty="0"/>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1"/>
            <a:ext cx="8382000" cy="4031873"/>
          </a:xfrm>
          <a:prstGeom prst="rect">
            <a:avLst/>
          </a:prstGeom>
          <a:noFill/>
        </p:spPr>
        <p:txBody>
          <a:bodyPr wrap="square" rtlCol="0">
            <a:spAutoFit/>
          </a:bodyPr>
          <a:lstStyle/>
          <a:p>
            <a:r>
              <a:rPr lang="en-US" sz="3200" b="1" dirty="0">
                <a:latin typeface="Times New Roman" pitchFamily="18" charset="0"/>
                <a:cs typeface="Times New Roman" pitchFamily="18" charset="0"/>
              </a:rPr>
              <a:t>Purpose of Graduate Attributes </a:t>
            </a:r>
          </a:p>
          <a:p>
            <a:r>
              <a:rPr lang="en-US" sz="3200" i="1" dirty="0">
                <a:latin typeface="Times New Roman" pitchFamily="18" charset="0"/>
                <a:cs typeface="Times New Roman" pitchFamily="18" charset="0"/>
              </a:rPr>
              <a:t>Graduate attributes form a set of individually assessable outcomes that are the components indicative of the graduate's potential to acquire competence to practice at the appropriate level.</a:t>
            </a:r>
          </a:p>
          <a:p>
            <a:endParaRPr lang="en-US" sz="3200" i="1" dirty="0">
              <a:latin typeface="Times New Roman" pitchFamily="18" charset="0"/>
              <a:cs typeface="Times New Roman" pitchFamily="18" charset="0"/>
            </a:endParaRPr>
          </a:p>
          <a:p>
            <a:endParaRPr lang="en-US" sz="3200" i="1" dirty="0">
              <a:latin typeface="Times New Roman" pitchFamily="18" charset="0"/>
              <a:cs typeface="Times New Roman" pitchFamily="18" charset="0"/>
            </a:endParaRPr>
          </a:p>
          <a:p>
            <a:r>
              <a:rPr lang="en-US" sz="3200" i="1"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7" name="TextBox 6"/>
          <p:cNvSpPr txBox="1"/>
          <p:nvPr/>
        </p:nvSpPr>
        <p:spPr>
          <a:xfrm>
            <a:off x="609600" y="3124200"/>
            <a:ext cx="8382000" cy="2554545"/>
          </a:xfrm>
          <a:prstGeom prst="rect">
            <a:avLst/>
          </a:prstGeom>
          <a:noFill/>
        </p:spPr>
        <p:txBody>
          <a:bodyPr wrap="square" rtlCol="0">
            <a:spAutoFit/>
          </a:bodyPr>
          <a:lstStyle/>
          <a:p>
            <a:r>
              <a:rPr lang="en-US" sz="4000" dirty="0">
                <a:latin typeface="Times New Roman" pitchFamily="18" charset="0"/>
                <a:cs typeface="Times New Roman" pitchFamily="18" charset="0"/>
              </a:rPr>
              <a:t>The graduate attributes are intended to assist Signatories and Provisional Members to develop outcomes-based accreditation criteria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534400" cy="4401205"/>
          </a:xfrm>
          <a:prstGeom prst="rect">
            <a:avLst/>
          </a:prstGeom>
          <a:noFill/>
        </p:spPr>
        <p:txBody>
          <a:bodyPr wrap="square" rtlCol="0">
            <a:spAutoFit/>
          </a:bodyPr>
          <a:lstStyle/>
          <a:p>
            <a:pPr algn="ctr"/>
            <a:r>
              <a:rPr lang="en-US" sz="4000" b="1" dirty="0">
                <a:latin typeface="Times New Roman" pitchFamily="18" charset="0"/>
                <a:cs typeface="Times New Roman" pitchFamily="18" charset="0"/>
              </a:rPr>
              <a:t>Finally, SAR should have all the Evidence needed and should </a:t>
            </a:r>
          </a:p>
          <a:p>
            <a:pPr algn="ctr"/>
            <a:r>
              <a:rPr lang="en-US" sz="4000" b="1" dirty="0">
                <a:latin typeface="Times New Roman" pitchFamily="18" charset="0"/>
                <a:cs typeface="Times New Roman" pitchFamily="18" charset="0"/>
              </a:rPr>
              <a:t>Show that all the program Outcomes are attained</a:t>
            </a:r>
          </a:p>
          <a:p>
            <a:pPr algn="ctr"/>
            <a:r>
              <a:rPr lang="en-US" sz="4000" b="1" dirty="0">
                <a:latin typeface="Times New Roman" pitchFamily="18" charset="0"/>
                <a:cs typeface="Times New Roman" pitchFamily="18" charset="0"/>
              </a:rPr>
              <a:t>And</a:t>
            </a:r>
          </a:p>
          <a:p>
            <a:pPr algn="ctr"/>
            <a:r>
              <a:rPr lang="en-US" sz="4000" b="1" dirty="0">
                <a:latin typeface="Times New Roman" pitchFamily="18" charset="0"/>
                <a:cs typeface="Times New Roman" pitchFamily="18" charset="0"/>
              </a:rPr>
              <a:t>That the Program meets all the </a:t>
            </a:r>
          </a:p>
          <a:p>
            <a:pPr algn="ctr"/>
            <a:r>
              <a:rPr lang="en-US" sz="4000" b="1" dirty="0">
                <a:latin typeface="Times New Roman" pitchFamily="18" charset="0"/>
                <a:cs typeface="Times New Roman" pitchFamily="18" charset="0"/>
              </a:rPr>
              <a:t>Accreditation Criteria</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382000" cy="769441"/>
          </a:xfrm>
          <a:prstGeom prst="rect">
            <a:avLst/>
          </a:prstGeom>
          <a:noFill/>
        </p:spPr>
        <p:txBody>
          <a:bodyPr wrap="square" rtlCol="0">
            <a:spAutoFit/>
          </a:bodyPr>
          <a:lstStyle/>
          <a:p>
            <a:pPr algn="ctr"/>
            <a:r>
              <a:rPr lang="en-US" sz="4400" b="1" dirty="0">
                <a:latin typeface="Times New Roman" pitchFamily="18" charset="0"/>
                <a:cs typeface="Times New Roman" pitchFamily="18" charset="0"/>
              </a:rPr>
              <a:t>One Question (?)</a:t>
            </a:r>
          </a:p>
        </p:txBody>
      </p:sp>
      <p:sp>
        <p:nvSpPr>
          <p:cNvPr id="5" name="TextBox 4"/>
          <p:cNvSpPr txBox="1"/>
          <p:nvPr/>
        </p:nvSpPr>
        <p:spPr>
          <a:xfrm>
            <a:off x="304800" y="1371600"/>
            <a:ext cx="8686800" cy="5078313"/>
          </a:xfrm>
          <a:prstGeom prst="rect">
            <a:avLst/>
          </a:prstGeom>
          <a:noFill/>
        </p:spPr>
        <p:txBody>
          <a:bodyPr wrap="square" rtlCol="0">
            <a:spAutoFit/>
          </a:bodyPr>
          <a:lstStyle/>
          <a:p>
            <a:r>
              <a:rPr lang="en-US" sz="3600" dirty="0">
                <a:latin typeface="Times New Roman" pitchFamily="18" charset="0"/>
                <a:cs typeface="Times New Roman" pitchFamily="18" charset="0"/>
              </a:rPr>
              <a:t>In an Institution, all the inputs - Infrastructure, students, faculty, curriculum- are Good.</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Qu. Will the graduates be “NOT GOOD</a:t>
            </a:r>
            <a:r>
              <a:rPr lang="en-US" sz="3600" baseline="30000" dirty="0">
                <a:latin typeface="Times New Roman" pitchFamily="18" charset="0"/>
                <a:cs typeface="Times New Roman" pitchFamily="18" charset="0"/>
              </a:rPr>
              <a:t>*?”</a:t>
            </a:r>
            <a:r>
              <a:rPr lang="en-US" sz="3600" dirty="0">
                <a:latin typeface="Times New Roman" pitchFamily="18" charset="0"/>
                <a:cs typeface="Times New Roman" pitchFamily="18" charset="0"/>
              </a:rPr>
              <a:t>?</a:t>
            </a:r>
            <a:endParaRPr lang="en-US" sz="3600" baseline="300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Ans. “May be- May be Not:” We just don’t know!</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In OBE, we determine </a:t>
            </a:r>
            <a:r>
              <a:rPr lang="en-US" sz="3600" i="1" dirty="0">
                <a:latin typeface="Times New Roman" pitchFamily="18" charset="0"/>
                <a:cs typeface="Times New Roman" pitchFamily="18" charset="0"/>
              </a:rPr>
              <a:t>{By Measurement}</a:t>
            </a:r>
            <a:endParaRPr lang="en-US" sz="3600" dirty="0">
              <a:latin typeface="Times New Roman" pitchFamily="18" charset="0"/>
              <a:cs typeface="Times New Roman" pitchFamily="18"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600200"/>
            <a:ext cx="8305800" cy="2862322"/>
          </a:xfrm>
          <a:prstGeom prst="rect">
            <a:avLst/>
          </a:prstGeom>
          <a:noFill/>
        </p:spPr>
        <p:txBody>
          <a:bodyPr wrap="square" rtlCol="0">
            <a:spAutoFit/>
          </a:bodyPr>
          <a:lstStyle/>
          <a:p>
            <a:pPr algn="ctr"/>
            <a:r>
              <a:rPr lang="en-US" sz="3600" dirty="0">
                <a:latin typeface="Times New Roman" pitchFamily="18" charset="0"/>
                <a:cs typeface="Times New Roman" pitchFamily="18" charset="0"/>
              </a:rPr>
              <a:t>In OBE, We</a:t>
            </a:r>
          </a:p>
          <a:p>
            <a:pPr algn="ctr"/>
            <a:endParaRPr lang="en-US" sz="3600" dirty="0">
              <a:latin typeface="Times New Roman" pitchFamily="18" charset="0"/>
              <a:cs typeface="Times New Roman" pitchFamily="18" charset="0"/>
            </a:endParaRPr>
          </a:p>
          <a:p>
            <a:pPr>
              <a:buFont typeface="Arial" pitchFamily="34" charset="0"/>
              <a:buChar char="•"/>
            </a:pPr>
            <a:r>
              <a:rPr lang="en-US" sz="3600" dirty="0">
                <a:latin typeface="Times New Roman" pitchFamily="18" charset="0"/>
                <a:cs typeface="Times New Roman" pitchFamily="18" charset="0"/>
              </a:rPr>
              <a:t> Define “Good”.</a:t>
            </a:r>
          </a:p>
          <a:p>
            <a:r>
              <a:rPr lang="en-US" sz="3600" dirty="0">
                <a:latin typeface="Times New Roman" pitchFamily="18" charset="0"/>
                <a:cs typeface="Times New Roman" pitchFamily="18" charset="0"/>
              </a:rPr>
              <a:t>   and then</a:t>
            </a:r>
          </a:p>
          <a:p>
            <a:pPr>
              <a:buFont typeface="Arial" pitchFamily="34" charset="0"/>
              <a:buChar char="•"/>
            </a:pPr>
            <a:r>
              <a:rPr lang="en-US" sz="3600" dirty="0">
                <a:latin typeface="Times New Roman" pitchFamily="18" charset="0"/>
                <a:cs typeface="Times New Roman" pitchFamily="18" charset="0"/>
              </a:rPr>
              <a:t> How to determine “How Good”?</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81200"/>
            <a:ext cx="8458200" cy="3785652"/>
          </a:xfrm>
          <a:prstGeom prst="rect">
            <a:avLst/>
          </a:prstGeom>
          <a:noFill/>
        </p:spPr>
        <p:txBody>
          <a:bodyPr wrap="square" rtlCol="0">
            <a:spAutoFit/>
          </a:bodyPr>
          <a:lstStyle/>
          <a:p>
            <a:pPr algn="ctr"/>
            <a:r>
              <a:rPr lang="en-US" sz="4000" b="1" dirty="0">
                <a:latin typeface="Times New Roman" pitchFamily="18" charset="0"/>
                <a:cs typeface="Times New Roman" pitchFamily="18" charset="0"/>
              </a:rPr>
              <a:t>As Accreditation is all about</a:t>
            </a:r>
          </a:p>
          <a:p>
            <a:pPr algn="ctr"/>
            <a:r>
              <a:rPr lang="en-US" sz="4000" b="1" dirty="0">
                <a:latin typeface="Times New Roman" pitchFamily="18" charset="0"/>
                <a:cs typeface="Times New Roman" pitchFamily="18" charset="0"/>
              </a:rPr>
              <a:t>Quality Assurance,</a:t>
            </a:r>
          </a:p>
          <a:p>
            <a:pPr algn="ctr"/>
            <a:r>
              <a:rPr lang="en-US" sz="4000" b="1" dirty="0">
                <a:latin typeface="Times New Roman" pitchFamily="18" charset="0"/>
                <a:cs typeface="Times New Roman" pitchFamily="18" charset="0"/>
              </a:rPr>
              <a:t>We need to be Sure</a:t>
            </a:r>
          </a:p>
          <a:p>
            <a:pPr algn="ctr"/>
            <a:endParaRPr lang="en-US" sz="4000" b="1" dirty="0">
              <a:latin typeface="Times New Roman" pitchFamily="18" charset="0"/>
              <a:cs typeface="Times New Roman" pitchFamily="18" charset="0"/>
            </a:endParaRPr>
          </a:p>
          <a:p>
            <a:pPr algn="ctr"/>
            <a:r>
              <a:rPr lang="en-US" sz="4000" b="1" dirty="0">
                <a:latin typeface="Times New Roman" pitchFamily="18" charset="0"/>
                <a:cs typeface="Times New Roman" pitchFamily="18" charset="0"/>
              </a:rPr>
              <a:t>Which Implies OBE is a Good basis for it.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5568</Words>
  <Application>Microsoft Office PowerPoint</Application>
  <PresentationFormat>On-screen Show (4:3)</PresentationFormat>
  <Paragraphs>660</Paragraphs>
  <Slides>110</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110</vt:i4>
      </vt:variant>
    </vt:vector>
  </HeadingPairs>
  <TitlesOfParts>
    <vt:vector size="116" baseType="lpstr">
      <vt:lpstr>Algerian</vt:lpstr>
      <vt:lpstr>Arial</vt:lpstr>
      <vt:lpstr>Calibri</vt:lpstr>
      <vt:lpstr>Cambria</vt:lpstr>
      <vt:lpstr>Times New Roman</vt:lpstr>
      <vt:lpstr>Office Theme</vt:lpstr>
      <vt:lpstr>Accreditation Process under OBE {POs}</vt:lpstr>
      <vt:lpstr>Outcomes at the Heart of the Accreditation Process</vt:lpstr>
      <vt:lpstr>PowerPoint Presentation</vt:lpstr>
      <vt:lpstr>Of Course, OBE is not only for Accreditation It is about “Quality of Education” </vt:lpstr>
      <vt:lpstr>PowerPoint Presentation</vt:lpstr>
      <vt:lpstr>A Bit of History</vt:lpstr>
      <vt:lpstr>Confusion</vt:lpstr>
      <vt:lpstr>PowerPoint Presentation</vt:lpstr>
      <vt:lpstr>PowerPoint Presentation</vt:lpstr>
      <vt:lpstr>In Engineering, OBE Leads to:</vt:lpstr>
      <vt:lpstr>PowerPoint Presentation</vt:lpstr>
      <vt:lpstr>Key Terms</vt:lpstr>
      <vt:lpstr>Accreditation is a Judgment on the Program- Acceptable/ Not Acceptable</vt:lpstr>
      <vt:lpstr>How to make the judgment?</vt:lpstr>
      <vt:lpstr>Role of the two criteria</vt:lpstr>
      <vt:lpstr>PowerPoint Presentation</vt:lpstr>
      <vt:lpstr>PowerPoint Presentation</vt:lpstr>
      <vt:lpstr>Evidence</vt:lpstr>
      <vt:lpstr>So, while writing their report:</vt:lpstr>
      <vt:lpstr>SAR-Evaluations – Major Factors</vt:lpstr>
      <vt:lpstr>PowerPoint Presentation</vt:lpstr>
      <vt:lpstr>Short Definitions of CO, PO</vt:lpstr>
      <vt:lpstr>Qu. Why are the NBA’s POs ,  What they are?</vt:lpstr>
      <vt:lpstr>WA – Graduate Attributes and  NBA- Program Outcomes</vt:lpstr>
      <vt:lpstr>PowerPoint Presentation</vt:lpstr>
      <vt:lpstr>NBA-Learning Outcomes</vt:lpstr>
      <vt:lpstr>Program Outcomes - POs</vt:lpstr>
      <vt:lpstr>PowerPoint Presentation</vt:lpstr>
      <vt:lpstr>Two Terms- Assessment &amp; Evaluation</vt:lpstr>
      <vt:lpstr>Assessment</vt:lpstr>
      <vt:lpstr>Evaluation</vt:lpstr>
      <vt:lpstr>Attainment of PO1 to PO4</vt:lpstr>
      <vt:lpstr>Why place these four POs in one Basket? </vt:lpstr>
      <vt:lpstr>The different aspects of CEP</vt:lpstr>
      <vt:lpstr>PowerPoint Presentation</vt:lpstr>
      <vt:lpstr>Sample Indicators of Complex  Engineering Problems-CEP {Some Hints for the Evaluators}</vt:lpstr>
      <vt:lpstr>Choices – Not Easy {Hints Continued}</vt:lpstr>
      <vt:lpstr>Tier -1 and Tier-2</vt:lpstr>
      <vt:lpstr>Difficult vs. Complex</vt:lpstr>
      <vt:lpstr>Another Take on CEP  {from CEAB, Canada}</vt:lpstr>
      <vt:lpstr>PowerPoint Presentation</vt:lpstr>
      <vt:lpstr>Factors We Examine</vt:lpstr>
      <vt:lpstr>The First Step</vt:lpstr>
      <vt:lpstr>PowerPoint Presentation</vt:lpstr>
      <vt:lpstr>Mapping from the CO-PO matrix {from SAR}</vt:lpstr>
      <vt:lpstr>PowerPoint Presentation</vt:lpstr>
      <vt:lpstr>PowerPoint Presentation</vt:lpstr>
      <vt:lpstr>To Begin with, an Evaluator Asks: Qu. How “Good” are the COs?</vt:lpstr>
      <vt:lpstr>Are the COs well defined? CO Analysis- </vt:lpstr>
      <vt:lpstr>PowerPoint Presentation</vt:lpstr>
      <vt:lpstr>PowerPoint Presentation</vt:lpstr>
      <vt:lpstr>Assessment Procedure</vt:lpstr>
      <vt:lpstr>PowerPoint Presentation</vt:lpstr>
      <vt:lpstr>CO - Attainment</vt:lpstr>
      <vt:lpstr>Normalization &amp; Aggregation</vt:lpstr>
      <vt:lpstr>PO Attainment</vt:lpstr>
      <vt:lpstr>So, while writing their report:</vt:lpstr>
      <vt:lpstr>Why is PO 1 needed?</vt:lpstr>
      <vt:lpstr>Our Job as Evaluators is to ascertain whether  PO  1 has been attained in the Program</vt:lpstr>
      <vt:lpstr>Illustrative Example</vt:lpstr>
      <vt:lpstr>A Question</vt:lpstr>
      <vt:lpstr>Let us analyze this question</vt:lpstr>
      <vt:lpstr>Implication</vt:lpstr>
      <vt:lpstr>Implication</vt:lpstr>
      <vt:lpstr>Assume that a question is Good, then</vt:lpstr>
      <vt:lpstr>Another Example</vt:lpstr>
      <vt:lpstr>A question as a Complex Engineering Problem</vt:lpstr>
      <vt:lpstr>Analysis of the question</vt:lpstr>
      <vt:lpstr>PO- Evaluation by Indirect Means</vt:lpstr>
      <vt:lpstr>Analysis of the question</vt:lpstr>
      <vt:lpstr>PowerPoint Presentation</vt:lpstr>
      <vt:lpstr>PO- Evaluation by Indirect Means</vt:lpstr>
      <vt:lpstr>Assessment Format</vt:lpstr>
      <vt:lpstr>Format for Evaluation</vt:lpstr>
      <vt:lpstr>Presumption</vt:lpstr>
      <vt:lpstr>Projects and Assignments</vt:lpstr>
      <vt:lpstr>Evaluation of Projects</vt:lpstr>
      <vt:lpstr>PowerPoint Presentation</vt:lpstr>
      <vt:lpstr>Sample fourth year indicators for Problem analysis and Design*</vt:lpstr>
      <vt:lpstr>PowerPoint Presentation</vt:lpstr>
      <vt:lpstr>Laboratories &amp; POs</vt:lpstr>
      <vt:lpstr>Questions on Structure of Lab Work</vt:lpstr>
      <vt:lpstr>Typical ASSESSMENT Tool Types:</vt:lpstr>
      <vt:lpstr>PowerPoint Presentation</vt:lpstr>
      <vt:lpstr>PowerPoint Presentation</vt:lpstr>
      <vt:lpstr>Typical Assessment Tools</vt:lpstr>
      <vt:lpstr>Attainment of Programme Outcomes</vt:lpstr>
      <vt:lpstr>Attainment of Programme Outcomes</vt:lpstr>
      <vt:lpstr>Attainment of Programme Outcomes Programs are Expected to help you in this!</vt:lpstr>
      <vt:lpstr>PowerPoint Presentation</vt:lpstr>
      <vt:lpstr>PowerPoint Presentation</vt:lpstr>
      <vt:lpstr>PowerPoint Presentation</vt:lpstr>
      <vt:lpstr>Evaluation of the attainment of the Program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Roles of the two components</vt:lpstr>
      <vt:lpstr>Format for Evaluation</vt:lpstr>
      <vt:lpstr>Attainment of COs</vt:lpstr>
      <vt:lpstr>Criteria -3 Correlation Matrices</vt:lpstr>
      <vt:lpstr>Attainment of POs</vt:lpstr>
      <vt:lpstr>In Engineering, OBE Leads to:</vt:lpstr>
      <vt:lpstr>NBA-Program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Accreditation Process under OBE</dc:title>
  <dc:creator>home</dc:creator>
  <cp:lastModifiedBy>Sudhakar Sahasrabudhe</cp:lastModifiedBy>
  <cp:revision>13</cp:revision>
  <dcterms:created xsi:type="dcterms:W3CDTF">2018-05-26T06:22:33Z</dcterms:created>
  <dcterms:modified xsi:type="dcterms:W3CDTF">2019-08-18T13:47:47Z</dcterms:modified>
</cp:coreProperties>
</file>